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97" r:id="rId1"/>
  </p:sldMasterIdLst>
  <p:notesMasterIdLst>
    <p:notesMasterId r:id="rId24"/>
  </p:notesMasterIdLst>
  <p:handoutMasterIdLst>
    <p:handoutMasterId r:id="rId25"/>
  </p:handoutMasterIdLst>
  <p:sldIdLst>
    <p:sldId id="377" r:id="rId2"/>
    <p:sldId id="299" r:id="rId3"/>
    <p:sldId id="301" r:id="rId4"/>
    <p:sldId id="271" r:id="rId5"/>
    <p:sldId id="302" r:id="rId6"/>
    <p:sldId id="290" r:id="rId7"/>
    <p:sldId id="288" r:id="rId8"/>
    <p:sldId id="286" r:id="rId9"/>
    <p:sldId id="387" r:id="rId10"/>
    <p:sldId id="287" r:id="rId11"/>
    <p:sldId id="379" r:id="rId12"/>
    <p:sldId id="305" r:id="rId13"/>
    <p:sldId id="390" r:id="rId14"/>
    <p:sldId id="388" r:id="rId15"/>
    <p:sldId id="304" r:id="rId16"/>
    <p:sldId id="382" r:id="rId17"/>
    <p:sldId id="384" r:id="rId18"/>
    <p:sldId id="383" r:id="rId19"/>
    <p:sldId id="381" r:id="rId20"/>
    <p:sldId id="275" r:id="rId21"/>
    <p:sldId id="284" r:id="rId22"/>
    <p:sldId id="280" r:id="rId23"/>
  </p:sldIdLst>
  <p:sldSz cx="9144000" cy="5143500" type="screen16x9"/>
  <p:notesSz cx="6858000" cy="9144000"/>
  <p:embeddedFontLst>
    <p:embeddedFont>
      <p:font typeface="Hind Madurai" panose="020B0604020202020204" charset="0"/>
      <p:regular r:id="rId26"/>
      <p:bold r:id="rId27"/>
    </p:embeddedFont>
    <p:embeddedFont>
      <p:font typeface="Hind Medium" panose="020B0604020202020204" charset="0"/>
      <p:regular r:id="rId28"/>
    </p:embeddedFont>
    <p:embeddedFont>
      <p:font typeface="STXihei" panose="02010600040101010101" pitchFamily="2" charset="-122"/>
      <p:regular r:id="rId29"/>
    </p:embeddedFont>
    <p:embeddedFont>
      <p:font typeface="Titan One" panose="020B0604020202020204" charset="0"/>
      <p:regular r:id="rId30"/>
    </p:embeddedFont>
    <p:embeddedFont>
      <p:font typeface="Poppins Light" panose="020B0604020202020204" charset="0"/>
      <p:regular r:id="rId31"/>
      <p:italic r:id="rId32"/>
    </p:embeddedFont>
    <p:embeddedFont>
      <p:font typeface="Microsoft JhengHei UI Light" panose="020B0304030504040204" pitchFamily="34" charset="-120"/>
      <p:regular r:id="rId33"/>
    </p:embeddedFont>
    <p:embeddedFont>
      <p:font typeface="Roboto Condensed Light" panose="020B0604020202020204" charset="0"/>
      <p:regular r:id="rId34"/>
      <p:italic r:id="rId35"/>
    </p:embeddedFont>
    <p:embeddedFont>
      <p:font typeface="Segoe UI" panose="020B0502040204020203" pitchFamily="34" charset="0"/>
      <p:regular r:id="rId36"/>
      <p:bold r:id="rId37"/>
      <p:italic r:id="rId38"/>
      <p:boldItalic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Lexend" panose="020B0604020202020204" charset="0"/>
      <p:regular r:id="rId44"/>
      <p:bold r:id="rId45"/>
    </p:embeddedFont>
    <p:embeddedFont>
      <p:font typeface="Arial Unicode MS" panose="020B0604020202020204" pitchFamily="34" charset="-128"/>
      <p:regular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5">
          <p15:clr>
            <a:srgbClr val="9AA0A6"/>
          </p15:clr>
        </p15:guide>
        <p15:guide id="2" pos="2880">
          <p15:clr>
            <a:srgbClr val="9AA0A6"/>
          </p15:clr>
        </p15:guide>
        <p15:guide id="3" orient="horz" pos="56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B12E"/>
    <a:srgbClr val="0563C1"/>
    <a:srgbClr val="FFFFFF"/>
    <a:srgbClr val="F3AE3F"/>
    <a:srgbClr val="F4A05A"/>
    <a:srgbClr val="F3800D"/>
    <a:srgbClr val="B09F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BDA4AD7-E6EA-4F0D-A6EA-B0C367C80828}">
  <a:tblStyle styleId="{DBDA4AD7-E6EA-4F0D-A6EA-B0C367C808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82" y="62"/>
      </p:cViewPr>
      <p:guideLst>
        <p:guide orient="horz" pos="55"/>
        <p:guide pos="2880"/>
        <p:guide orient="horz" pos="5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1050;&#1072;&#1090;&#1103;\Desktop\&#1051;&#1080;&#1089;&#1090;%20Microsoft%20Exc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1050;&#1072;&#1090;&#1103;\Desktop\&#1051;&#1080;&#1089;&#1090;%20Microsoft%20Exce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ru-RU" sz="1100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предоставили бы вы свои услуги на данном сервисе?</a:t>
            </a:r>
          </a:p>
        </c:rich>
      </c:tx>
      <c:layout>
        <c:manualLayout>
          <c:xMode val="edge"/>
          <c:yMode val="edge"/>
          <c:x val="0.17544887395777053"/>
          <c:y val="0.1614415603881835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159B-41C8-9706-F6A964F614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159B-41C8-9706-F6A964F614BD}"/>
              </c:ext>
            </c:extLst>
          </c:dPt>
          <c:dLbls>
            <c:dLbl>
              <c:idx val="0"/>
              <c:layout>
                <c:manualLayout>
                  <c:x val="-8.652254631049025E-2"/>
                  <c:y val="-0.14650453019010548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159B-41C8-9706-F6A964F614BD}"/>
                </c:ext>
              </c:extLst>
            </c:dLbl>
            <c:dLbl>
              <c:idx val="1"/>
              <c:layout>
                <c:manualLayout>
                  <c:x val="9.1440561088702271E-2"/>
                  <c:y val="0.15055507186753531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159B-41C8-9706-F6A964F614B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Лист1!$D$3:$D$4</c:f>
              <c:strCache>
                <c:ptCount val="2"/>
                <c:pt idx="0">
                  <c:v>да</c:v>
                </c:pt>
                <c:pt idx="1">
                  <c:v>нет</c:v>
                </c:pt>
              </c:strCache>
            </c:strRef>
          </c:cat>
          <c:val>
            <c:numRef>
              <c:f>Лист1!$E$3:$E$4</c:f>
              <c:numCache>
                <c:formatCode>General</c:formatCode>
                <c:ptCount val="2"/>
                <c:pt idx="0">
                  <c:v>7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59B-41C8-9706-F6A964F614BD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74347628525404474"/>
          <c:y val="0.52975861310167327"/>
          <c:w val="0.19541573832638101"/>
          <c:h val="0.1211664003724929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ru-RU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Нужен ли такой сервис?</a:t>
            </a:r>
          </a:p>
        </c:rich>
      </c:tx>
      <c:layout>
        <c:manualLayout>
          <c:xMode val="edge"/>
          <c:yMode val="edge"/>
          <c:x val="0.26190266841644794"/>
          <c:y val="0.1574074074074074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7C6C-4E1A-BAE3-F49A507A90F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7C6C-4E1A-BAE3-F49A507A90F6}"/>
              </c:ext>
            </c:extLst>
          </c:dPt>
          <c:dLbls>
            <c:dLbl>
              <c:idx val="0"/>
              <c:layout>
                <c:manualLayout>
                  <c:x val="-0.10868263342082239"/>
                  <c:y val="-8.3737683147601771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7C6C-4E1A-BAE3-F49A507A90F6}"/>
                </c:ext>
              </c:extLst>
            </c:dLbl>
            <c:dLbl>
              <c:idx val="1"/>
              <c:layout>
                <c:manualLayout>
                  <c:x val="0.14131474190726154"/>
                  <c:y val="6.7599709344207864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7C6C-4E1A-BAE3-F49A507A90F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Лист1!$A$3:$A$4</c:f>
              <c:strCache>
                <c:ptCount val="2"/>
                <c:pt idx="0">
                  <c:v>да</c:v>
                </c:pt>
                <c:pt idx="1">
                  <c:v>нет</c:v>
                </c:pt>
              </c:strCache>
            </c:strRef>
          </c:cat>
          <c:val>
            <c:numRef>
              <c:f>Лист1!$B$3:$B$4</c:f>
              <c:numCache>
                <c:formatCode>General</c:formatCode>
                <c:ptCount val="2"/>
                <c:pt idx="0">
                  <c:v>7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C6C-4E1A-BAE3-F49A507A90F6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75797244094488203"/>
          <c:y val="0.44479481830880924"/>
          <c:w val="0.17572156605424322"/>
          <c:h val="0.105969719178897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Готовы ли вы оказывать </a:t>
            </a:r>
          </a:p>
          <a:p>
            <a:pPr>
              <a:defRPr sz="1100"/>
            </a:pPr>
            <a:r>
              <a:rPr lang="ru-RU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услугу бесплатно?</a:t>
            </a:r>
          </a:p>
        </c:rich>
      </c:tx>
      <c:layout>
        <c:manualLayout>
          <c:xMode val="edge"/>
          <c:yMode val="edge"/>
          <c:x val="0.22300026293016523"/>
          <c:y val="0.1762952592159125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Готовы ли вы оказывать услугу бесплатно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FE54-412D-8B1B-DAB33B359A1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ABE-460B-8C79-A551FAB86921}"/>
              </c:ext>
            </c:extLst>
          </c:dPt>
          <c:dLbls>
            <c:dLbl>
              <c:idx val="0"/>
              <c:layout>
                <c:manualLayout>
                  <c:x val="-7.5493121695822979E-2"/>
                  <c:y val="-0.19332136147878057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FE54-412D-8B1B-DAB33B359A1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Лист1!$A$2:$A$5</c:f>
              <c:strCache>
                <c:ptCount val="2"/>
                <c:pt idx="0">
                  <c:v>да</c:v>
                </c:pt>
                <c:pt idx="1">
                  <c:v>нет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2"/>
                <c:pt idx="0">
                  <c:v>9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54-412D-8B1B-DAB33B359A17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68563169818202208"/>
          <c:y val="0.60553117751374519"/>
          <c:w val="0.24841437794041438"/>
          <c:h val="0.1179533675821606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E7B3D496-DC1D-D178-0656-9F44594422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93097E3-87DA-5184-E7D2-56628AFA1C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6AC071-3BE3-4A83-BA12-7BD2142D9481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3F3A9D1-0EBC-0070-FA18-920F97FF3E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9E7628A-38DE-B7B0-0667-888B8FAF440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DF126E-036C-44A4-999D-BA7E4C9875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6632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.sv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jpg>
</file>

<file path=ppt/media/image28.jpeg>
</file>

<file path=ppt/media/image3.png>
</file>

<file path=ppt/media/image4.pn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9433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7007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33183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4378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7434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6558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5335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Relationship Id="rId9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504CBF55-6909-480B-87BB-9519F1F956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2136DE28-BFB1-4A06-A585-15BB7E6895C4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AF99214-2F00-4314-BDFF-483B4B602A9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1047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F1A9290-635F-4AEE-8C64-F6777DFC74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42" b="34321"/>
          <a:stretch/>
        </p:blipFill>
        <p:spPr>
          <a:xfrm flipH="1">
            <a:off x="0" y="0"/>
            <a:ext cx="2151246" cy="1544485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3DD4B5D-5F55-4D2D-9FF8-BAF3DE87C3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519" r="52447"/>
          <a:stretch/>
        </p:blipFill>
        <p:spPr>
          <a:xfrm>
            <a:off x="1" y="4000387"/>
            <a:ext cx="2079057" cy="1143113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AA70050A-5A91-4E3A-9D05-5F2D305C26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42" b="60864"/>
          <a:stretch/>
        </p:blipFill>
        <p:spPr>
          <a:xfrm>
            <a:off x="7139538" y="1"/>
            <a:ext cx="2004461" cy="1003814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5C9E6CAF-6367-477E-B3B6-1D75895E5A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89" t="41111" b="1"/>
          <a:stretch/>
        </p:blipFill>
        <p:spPr>
          <a:xfrm>
            <a:off x="6771373" y="3632419"/>
            <a:ext cx="2372627" cy="1511081"/>
          </a:xfrm>
          <a:custGeom>
            <a:avLst/>
            <a:gdLst>
              <a:gd name="connsiteX0" fmla="*/ 0 w 6341215"/>
              <a:gd name="connsiteY0" fmla="*/ 0 h 4038600"/>
              <a:gd name="connsiteX1" fmla="*/ 6341215 w 6341215"/>
              <a:gd name="connsiteY1" fmla="*/ 0 h 4038600"/>
              <a:gd name="connsiteX2" fmla="*/ 6341215 w 6341215"/>
              <a:gd name="connsiteY2" fmla="*/ 4038600 h 4038600"/>
              <a:gd name="connsiteX3" fmla="*/ 134091 w 6341215"/>
              <a:gd name="connsiteY3" fmla="*/ 4038600 h 4038600"/>
              <a:gd name="connsiteX4" fmla="*/ 134091 w 6341215"/>
              <a:gd name="connsiteY4" fmla="*/ 3599944 h 4038600"/>
              <a:gd name="connsiteX5" fmla="*/ 82210 w 6341215"/>
              <a:gd name="connsiteY5" fmla="*/ 3548063 h 4038600"/>
              <a:gd name="connsiteX6" fmla="*/ 0 w 6341215"/>
              <a:gd name="connsiteY6" fmla="*/ 3548063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41215" h="4038600">
                <a:moveTo>
                  <a:pt x="0" y="0"/>
                </a:moveTo>
                <a:lnTo>
                  <a:pt x="6341215" y="0"/>
                </a:lnTo>
                <a:lnTo>
                  <a:pt x="6341215" y="4038600"/>
                </a:lnTo>
                <a:lnTo>
                  <a:pt x="134091" y="4038600"/>
                </a:lnTo>
                <a:lnTo>
                  <a:pt x="134091" y="3599944"/>
                </a:lnTo>
                <a:lnTo>
                  <a:pt x="82210" y="3548063"/>
                </a:lnTo>
                <a:lnTo>
                  <a:pt x="0" y="354806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85819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DA42E6C-0B5A-43CE-82EE-ADB208999F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323" b="54074"/>
          <a:stretch/>
        </p:blipFill>
        <p:spPr>
          <a:xfrm>
            <a:off x="3516367" y="0"/>
            <a:ext cx="2428482" cy="154228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1EAB70E-FB7A-4826-AF55-3EFE1146F3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89" t="41111" b="1"/>
          <a:stretch/>
        </p:blipFill>
        <p:spPr>
          <a:xfrm>
            <a:off x="6038850" y="3165889"/>
            <a:ext cx="3105150" cy="1977611"/>
          </a:xfrm>
          <a:custGeom>
            <a:avLst/>
            <a:gdLst>
              <a:gd name="connsiteX0" fmla="*/ 0 w 6341215"/>
              <a:gd name="connsiteY0" fmla="*/ 0 h 4038600"/>
              <a:gd name="connsiteX1" fmla="*/ 6341215 w 6341215"/>
              <a:gd name="connsiteY1" fmla="*/ 0 h 4038600"/>
              <a:gd name="connsiteX2" fmla="*/ 6341215 w 6341215"/>
              <a:gd name="connsiteY2" fmla="*/ 4038600 h 4038600"/>
              <a:gd name="connsiteX3" fmla="*/ 134091 w 6341215"/>
              <a:gd name="connsiteY3" fmla="*/ 4038600 h 4038600"/>
              <a:gd name="connsiteX4" fmla="*/ 134091 w 6341215"/>
              <a:gd name="connsiteY4" fmla="*/ 3599944 h 4038600"/>
              <a:gd name="connsiteX5" fmla="*/ 82210 w 6341215"/>
              <a:gd name="connsiteY5" fmla="*/ 3548063 h 4038600"/>
              <a:gd name="connsiteX6" fmla="*/ 0 w 6341215"/>
              <a:gd name="connsiteY6" fmla="*/ 3548063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41215" h="4038600">
                <a:moveTo>
                  <a:pt x="0" y="0"/>
                </a:moveTo>
                <a:lnTo>
                  <a:pt x="6341215" y="0"/>
                </a:lnTo>
                <a:lnTo>
                  <a:pt x="6341215" y="4038600"/>
                </a:lnTo>
                <a:lnTo>
                  <a:pt x="134091" y="4038600"/>
                </a:lnTo>
                <a:lnTo>
                  <a:pt x="134091" y="3599944"/>
                </a:lnTo>
                <a:lnTo>
                  <a:pt x="82210" y="3548063"/>
                </a:lnTo>
                <a:lnTo>
                  <a:pt x="0" y="3548063"/>
                </a:lnTo>
                <a:close/>
              </a:path>
            </a:pathLst>
          </a:custGeom>
        </p:spPr>
      </p:pic>
      <p:sp>
        <p:nvSpPr>
          <p:cNvPr id="8" name="그림 개체 틀 4">
            <a:extLst>
              <a:ext uri="{FF2B5EF4-FFF2-40B4-BE49-F238E27FC236}">
                <a16:creationId xmlns:a16="http://schemas.microsoft.com/office/drawing/2014/main" id="{C88F1D0B-F0E5-445D-9679-A89589D3BDA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3836032" cy="51435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25"/>
            </a:lvl1pPr>
          </a:lstStyle>
          <a:p>
            <a:pPr marL="171450" marR="0" lvl="0" indent="-171450" algn="l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04763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F2DEAD5-33A8-4778-84EB-9940B03A8E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8" b="51556"/>
          <a:stretch/>
        </p:blipFill>
        <p:spPr>
          <a:xfrm>
            <a:off x="1" y="1"/>
            <a:ext cx="2152650" cy="12740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65B73C0-C56E-4138-BC6D-B9E2F9FC52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96" t="50000"/>
          <a:stretch/>
        </p:blipFill>
        <p:spPr>
          <a:xfrm>
            <a:off x="3482627" y="3828534"/>
            <a:ext cx="2342589" cy="1314967"/>
          </a:xfrm>
          <a:prstGeom prst="rect">
            <a:avLst/>
          </a:prstGeom>
        </p:spPr>
      </p:pic>
      <p:sp>
        <p:nvSpPr>
          <p:cNvPr id="4" name="그림 개체 틀 4">
            <a:extLst>
              <a:ext uri="{FF2B5EF4-FFF2-40B4-BE49-F238E27FC236}">
                <a16:creationId xmlns:a16="http://schemas.microsoft.com/office/drawing/2014/main" id="{3AF12E63-1F99-4E61-A100-E8156A60071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06167" y="0"/>
            <a:ext cx="3337834" cy="51435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2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19295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4">
            <a:extLst>
              <a:ext uri="{FF2B5EF4-FFF2-40B4-BE49-F238E27FC236}">
                <a16:creationId xmlns:a16="http://schemas.microsoft.com/office/drawing/2014/main" id="{33A63E0A-5F4A-408C-8B35-8CEBD2C394E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6268" y="1199811"/>
            <a:ext cx="3642872" cy="168534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171450" marR="0" lvl="0" indent="-171450" algn="l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7B0BF704-6AAC-4FCE-A195-1CCD7AB05C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744862" y="1199811"/>
            <a:ext cx="3642872" cy="168534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171450" marR="0" lvl="0" indent="-171450" algn="l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F0016A8-E78D-4D98-9A5E-621D8B4DF5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13" t="69374"/>
          <a:stretch/>
        </p:blipFill>
        <p:spPr>
          <a:xfrm>
            <a:off x="5849979" y="3945972"/>
            <a:ext cx="3294021" cy="119752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EEB5E9F-67DA-4C7C-9010-8536ABA8B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08" b="46482"/>
          <a:stretch/>
        </p:blipFill>
        <p:spPr>
          <a:xfrm>
            <a:off x="1" y="0"/>
            <a:ext cx="2766032" cy="2092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15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4">
            <a:extLst>
              <a:ext uri="{FF2B5EF4-FFF2-40B4-BE49-F238E27FC236}">
                <a16:creationId xmlns:a16="http://schemas.microsoft.com/office/drawing/2014/main" id="{C126800A-A972-46C8-AF7F-A28EEADF97E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184" y="0"/>
            <a:ext cx="1853804" cy="2856656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2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D326E265-2A1C-497D-931A-5BB40F31626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35014" y="1687286"/>
            <a:ext cx="1853804" cy="2856656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2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4">
            <a:extLst>
              <a:ext uri="{FF2B5EF4-FFF2-40B4-BE49-F238E27FC236}">
                <a16:creationId xmlns:a16="http://schemas.microsoft.com/office/drawing/2014/main" id="{A943C006-F9A5-4F62-9B0D-3DCEF2258F9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36100" y="1687286"/>
            <a:ext cx="1853804" cy="2856656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2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4151033-F0A6-41E5-AE23-1208A620A2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1" t="53556" r="49125"/>
          <a:stretch/>
        </p:blipFill>
        <p:spPr>
          <a:xfrm>
            <a:off x="0" y="3327477"/>
            <a:ext cx="3250716" cy="181602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094C26F-7DE4-49E1-8B0D-A4AE5DE317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0" b="55370"/>
          <a:stretch/>
        </p:blipFill>
        <p:spPr>
          <a:xfrm>
            <a:off x="5233902" y="0"/>
            <a:ext cx="3910099" cy="174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13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17">
            <a:extLst>
              <a:ext uri="{FF2B5EF4-FFF2-40B4-BE49-F238E27FC236}">
                <a16:creationId xmlns:a16="http://schemas.microsoft.com/office/drawing/2014/main" id="{418335E7-674D-4116-AF3E-A8EDAA859D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07613" y="1144383"/>
            <a:ext cx="2454688" cy="2454685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171450" marR="0" indent="-171450" algn="l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825"/>
            </a:lvl1pPr>
          </a:lstStyle>
          <a:p>
            <a:pPr marL="171450" marR="0" lvl="0" indent="-171450" algn="l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5" name="그림 개체 틀 17">
            <a:extLst>
              <a:ext uri="{FF2B5EF4-FFF2-40B4-BE49-F238E27FC236}">
                <a16:creationId xmlns:a16="http://schemas.microsoft.com/office/drawing/2014/main" id="{5D230076-DC09-424C-B00F-562F278979A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365757" y="1144383"/>
            <a:ext cx="2454688" cy="2454685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171450" marR="0" indent="-171450" algn="l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825"/>
            </a:lvl1pPr>
          </a:lstStyle>
          <a:p>
            <a:pPr marL="171450" marR="0" lvl="0" indent="-171450" algn="l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0C61BA2-8CAF-4BD5-858B-7BDE78471A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9676" r="50902"/>
          <a:stretch/>
        </p:blipFill>
        <p:spPr>
          <a:xfrm>
            <a:off x="0" y="3175780"/>
            <a:ext cx="3412888" cy="1967720"/>
          </a:xfrm>
          <a:custGeom>
            <a:avLst/>
            <a:gdLst>
              <a:gd name="connsiteX0" fmla="*/ 0 w 5985934"/>
              <a:gd name="connsiteY0" fmla="*/ 0 h 3451225"/>
              <a:gd name="connsiteX1" fmla="*/ 5727033 w 5985934"/>
              <a:gd name="connsiteY1" fmla="*/ 0 h 3451225"/>
              <a:gd name="connsiteX2" fmla="*/ 5727033 w 5985934"/>
              <a:gd name="connsiteY2" fmla="*/ 2801769 h 3451225"/>
              <a:gd name="connsiteX3" fmla="*/ 5944752 w 5985934"/>
              <a:gd name="connsiteY3" fmla="*/ 3019488 h 3451225"/>
              <a:gd name="connsiteX4" fmla="*/ 5985934 w 5985934"/>
              <a:gd name="connsiteY4" fmla="*/ 3019488 h 3451225"/>
              <a:gd name="connsiteX5" fmla="*/ 5985934 w 5985934"/>
              <a:gd name="connsiteY5" fmla="*/ 3451225 h 3451225"/>
              <a:gd name="connsiteX6" fmla="*/ 0 w 5985934"/>
              <a:gd name="connsiteY6" fmla="*/ 3451225 h 345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85934" h="3451225">
                <a:moveTo>
                  <a:pt x="0" y="0"/>
                </a:moveTo>
                <a:lnTo>
                  <a:pt x="5727033" y="0"/>
                </a:lnTo>
                <a:lnTo>
                  <a:pt x="5727033" y="2801769"/>
                </a:lnTo>
                <a:lnTo>
                  <a:pt x="5944752" y="3019488"/>
                </a:lnTo>
                <a:lnTo>
                  <a:pt x="5985934" y="3019488"/>
                </a:lnTo>
                <a:lnTo>
                  <a:pt x="5985934" y="3451225"/>
                </a:lnTo>
                <a:lnTo>
                  <a:pt x="0" y="3451225"/>
                </a:lnTo>
                <a:close/>
              </a:path>
            </a:pathLst>
          </a:cu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469919B-69CC-4D54-B469-1D67088BC2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0" b="55370"/>
          <a:stretch/>
        </p:blipFill>
        <p:spPr>
          <a:xfrm>
            <a:off x="5233902" y="0"/>
            <a:ext cx="3910099" cy="174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51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4">
            <a:extLst>
              <a:ext uri="{FF2B5EF4-FFF2-40B4-BE49-F238E27FC236}">
                <a16:creationId xmlns:a16="http://schemas.microsoft.com/office/drawing/2014/main" id="{0DA85270-13A6-444A-8972-E71F9CD6BC6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337834" cy="51435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2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7E536FB-57EA-456E-AFBD-167D0C9894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519" r="52447"/>
          <a:stretch/>
        </p:blipFill>
        <p:spPr>
          <a:xfrm>
            <a:off x="3326232" y="3963202"/>
            <a:ext cx="2146688" cy="118029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D5F0C38-46C9-4DEB-A08E-B934985872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42" b="60864"/>
          <a:stretch/>
        </p:blipFill>
        <p:spPr>
          <a:xfrm>
            <a:off x="7159594" y="1"/>
            <a:ext cx="1984406" cy="99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330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11">
            <a:extLst>
              <a:ext uri="{FF2B5EF4-FFF2-40B4-BE49-F238E27FC236}">
                <a16:creationId xmlns:a16="http://schemas.microsoft.com/office/drawing/2014/main" id="{32C6FA57-4C0C-45C1-A1E1-DA13F560F23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87208" y="647357"/>
            <a:ext cx="1816835" cy="3942000"/>
          </a:xfrm>
          <a:prstGeom prst="roundRect">
            <a:avLst>
              <a:gd name="adj" fmla="val 1413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 marL="171450" marR="0" indent="-171450" algn="ctr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/>
            </a:lvl1pPr>
          </a:lstStyle>
          <a:p>
            <a:pPr marL="171450" marR="0" lvl="0" indent="-171450" algn="l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B446A07-E93D-42DF-93D6-47C246DC8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42" b="34321"/>
          <a:stretch/>
        </p:blipFill>
        <p:spPr>
          <a:xfrm flipV="1">
            <a:off x="5566984" y="2575386"/>
            <a:ext cx="3577016" cy="256811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DA90DC7-E4FC-4F71-BD03-E5A6F8B218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323" b="54074"/>
          <a:stretch/>
        </p:blipFill>
        <p:spPr>
          <a:xfrm>
            <a:off x="1" y="0"/>
            <a:ext cx="2827580" cy="179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174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2A63D3FF-707C-489B-BB4F-8E0CB6F14D1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072623" y="565540"/>
            <a:ext cx="2998403" cy="3999317"/>
          </a:xfrm>
          <a:prstGeom prst="roundRect">
            <a:avLst>
              <a:gd name="adj" fmla="val 137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2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9A9DD05-46DC-4DF8-87FE-F4CEBAEDF4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08" b="46482"/>
          <a:stretch/>
        </p:blipFill>
        <p:spPr>
          <a:xfrm>
            <a:off x="1" y="0"/>
            <a:ext cx="2766032" cy="209262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FCA63035-A0EA-46B8-A376-21FFD2E758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9676" r="50902"/>
          <a:stretch/>
        </p:blipFill>
        <p:spPr>
          <a:xfrm flipH="1">
            <a:off x="5731113" y="3175780"/>
            <a:ext cx="3412888" cy="1967720"/>
          </a:xfrm>
          <a:custGeom>
            <a:avLst/>
            <a:gdLst>
              <a:gd name="connsiteX0" fmla="*/ 0 w 5985934"/>
              <a:gd name="connsiteY0" fmla="*/ 0 h 3451225"/>
              <a:gd name="connsiteX1" fmla="*/ 5727033 w 5985934"/>
              <a:gd name="connsiteY1" fmla="*/ 0 h 3451225"/>
              <a:gd name="connsiteX2" fmla="*/ 5727033 w 5985934"/>
              <a:gd name="connsiteY2" fmla="*/ 2801769 h 3451225"/>
              <a:gd name="connsiteX3" fmla="*/ 5944752 w 5985934"/>
              <a:gd name="connsiteY3" fmla="*/ 3019488 h 3451225"/>
              <a:gd name="connsiteX4" fmla="*/ 5985934 w 5985934"/>
              <a:gd name="connsiteY4" fmla="*/ 3019488 h 3451225"/>
              <a:gd name="connsiteX5" fmla="*/ 5985934 w 5985934"/>
              <a:gd name="connsiteY5" fmla="*/ 3451225 h 3451225"/>
              <a:gd name="connsiteX6" fmla="*/ 0 w 5985934"/>
              <a:gd name="connsiteY6" fmla="*/ 3451225 h 345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85934" h="3451225">
                <a:moveTo>
                  <a:pt x="0" y="0"/>
                </a:moveTo>
                <a:lnTo>
                  <a:pt x="5727033" y="0"/>
                </a:lnTo>
                <a:lnTo>
                  <a:pt x="5727033" y="2801769"/>
                </a:lnTo>
                <a:lnTo>
                  <a:pt x="5944752" y="3019488"/>
                </a:lnTo>
                <a:lnTo>
                  <a:pt x="5985934" y="3019488"/>
                </a:lnTo>
                <a:lnTo>
                  <a:pt x="5985934" y="3451225"/>
                </a:lnTo>
                <a:lnTo>
                  <a:pt x="0" y="345122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77190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8">
            <a:extLst>
              <a:ext uri="{FF2B5EF4-FFF2-40B4-BE49-F238E27FC236}">
                <a16:creationId xmlns:a16="http://schemas.microsoft.com/office/drawing/2014/main" id="{8A5064B5-9800-412F-BD20-CBC0AD5A3AF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930399" y="994083"/>
            <a:ext cx="3907074" cy="241705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2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932DB67-0889-40C2-8357-03EE07916B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8" b="51556"/>
          <a:stretch/>
        </p:blipFill>
        <p:spPr>
          <a:xfrm>
            <a:off x="0" y="0"/>
            <a:ext cx="3200488" cy="189422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57502F0-2355-4CA2-AEBC-F8E88116AF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96" t="50000"/>
          <a:stretch/>
        </p:blipFill>
        <p:spPr>
          <a:xfrm>
            <a:off x="5661117" y="3188451"/>
            <a:ext cx="3482883" cy="195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167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504CBF55-6909-480B-87BB-9519F1F956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2136DE28-BFB1-4A06-A585-15BB7E6895C4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05674C-7226-44E4-935F-836D77581BE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097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F8964D46-E068-435F-9334-4977D3CC67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31D4F816-AC52-4DF9-920F-DAB55B2E2411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319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4"/>
          <p:cNvSpPr/>
          <p:nvPr/>
        </p:nvSpPr>
        <p:spPr>
          <a:xfrm rot="10800000" flipH="1">
            <a:off x="8495675" y="-311713"/>
            <a:ext cx="1322568" cy="1083569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4"/>
          <p:cNvSpPr/>
          <p:nvPr/>
        </p:nvSpPr>
        <p:spPr>
          <a:xfrm rot="3692326" flipH="1">
            <a:off x="-2288205" y="2563896"/>
            <a:ext cx="3313135" cy="2037027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4"/>
          <p:cNvSpPr/>
          <p:nvPr/>
        </p:nvSpPr>
        <p:spPr>
          <a:xfrm rot="4554771">
            <a:off x="7967658" y="4160687"/>
            <a:ext cx="1645260" cy="152268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4"/>
          <p:cNvGrpSpPr/>
          <p:nvPr/>
        </p:nvGrpSpPr>
        <p:grpSpPr>
          <a:xfrm>
            <a:off x="162516" y="132371"/>
            <a:ext cx="343947" cy="366672"/>
            <a:chOff x="1803100" y="543100"/>
            <a:chExt cx="145475" cy="155100"/>
          </a:xfrm>
        </p:grpSpPr>
        <p:sp>
          <p:nvSpPr>
            <p:cNvPr id="50" name="Google Shape;50;p4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7;p4"/>
          <p:cNvGrpSpPr/>
          <p:nvPr/>
        </p:nvGrpSpPr>
        <p:grpSpPr>
          <a:xfrm rot="10800000">
            <a:off x="8861184" y="2326482"/>
            <a:ext cx="743967" cy="677720"/>
            <a:chOff x="1519100" y="549200"/>
            <a:chExt cx="176400" cy="160700"/>
          </a:xfrm>
        </p:grpSpPr>
        <p:sp>
          <p:nvSpPr>
            <p:cNvPr id="58" name="Google Shape;58;p4"/>
            <p:cNvSpPr/>
            <p:nvPr/>
          </p:nvSpPr>
          <p:spPr>
            <a:xfrm>
              <a:off x="1519100" y="549200"/>
              <a:ext cx="176400" cy="160700"/>
            </a:xfrm>
            <a:custGeom>
              <a:avLst/>
              <a:gdLst/>
              <a:ahLst/>
              <a:cxnLst/>
              <a:rect l="l" t="t" r="r" b="b"/>
              <a:pathLst>
                <a:path w="7056" h="6428" extrusionOk="0">
                  <a:moveTo>
                    <a:pt x="3421" y="1"/>
                  </a:moveTo>
                  <a:cubicBezTo>
                    <a:pt x="3414" y="1"/>
                    <a:pt x="3408" y="1"/>
                    <a:pt x="3401" y="1"/>
                  </a:cubicBezTo>
                  <a:cubicBezTo>
                    <a:pt x="2487" y="1"/>
                    <a:pt x="1406" y="704"/>
                    <a:pt x="713" y="1271"/>
                  </a:cubicBezTo>
                  <a:cubicBezTo>
                    <a:pt x="242" y="1660"/>
                    <a:pt x="0" y="2628"/>
                    <a:pt x="747" y="2628"/>
                  </a:cubicBezTo>
                  <a:cubicBezTo>
                    <a:pt x="767" y="2628"/>
                    <a:pt x="787" y="2627"/>
                    <a:pt x="807" y="2626"/>
                  </a:cubicBezTo>
                  <a:cubicBezTo>
                    <a:pt x="1295" y="2597"/>
                    <a:pt x="2097" y="2280"/>
                    <a:pt x="2673" y="2280"/>
                  </a:cubicBezTo>
                  <a:cubicBezTo>
                    <a:pt x="2729" y="2280"/>
                    <a:pt x="2783" y="2283"/>
                    <a:pt x="2834" y="2290"/>
                  </a:cubicBezTo>
                  <a:cubicBezTo>
                    <a:pt x="3359" y="2353"/>
                    <a:pt x="4146" y="2836"/>
                    <a:pt x="4440" y="3298"/>
                  </a:cubicBezTo>
                  <a:cubicBezTo>
                    <a:pt x="4776" y="3844"/>
                    <a:pt x="4115" y="4316"/>
                    <a:pt x="3747" y="4610"/>
                  </a:cubicBezTo>
                  <a:cubicBezTo>
                    <a:pt x="3317" y="4967"/>
                    <a:pt x="2897" y="5114"/>
                    <a:pt x="2372" y="5282"/>
                  </a:cubicBezTo>
                  <a:cubicBezTo>
                    <a:pt x="2099" y="5377"/>
                    <a:pt x="1994" y="5702"/>
                    <a:pt x="2172" y="5860"/>
                  </a:cubicBezTo>
                  <a:cubicBezTo>
                    <a:pt x="2246" y="5923"/>
                    <a:pt x="2393" y="5965"/>
                    <a:pt x="2498" y="6007"/>
                  </a:cubicBezTo>
                  <a:cubicBezTo>
                    <a:pt x="3089" y="6206"/>
                    <a:pt x="3765" y="6428"/>
                    <a:pt x="4415" y="6428"/>
                  </a:cubicBezTo>
                  <a:cubicBezTo>
                    <a:pt x="4758" y="6428"/>
                    <a:pt x="5094" y="6366"/>
                    <a:pt x="5406" y="6206"/>
                  </a:cubicBezTo>
                  <a:cubicBezTo>
                    <a:pt x="6152" y="5818"/>
                    <a:pt x="6719" y="5135"/>
                    <a:pt x="6855" y="4295"/>
                  </a:cubicBezTo>
                  <a:cubicBezTo>
                    <a:pt x="7055" y="3098"/>
                    <a:pt x="6425" y="2300"/>
                    <a:pt x="5669" y="1460"/>
                  </a:cubicBezTo>
                  <a:cubicBezTo>
                    <a:pt x="5074" y="793"/>
                    <a:pt x="4377" y="1"/>
                    <a:pt x="3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519825" y="623075"/>
              <a:ext cx="89575" cy="54300"/>
            </a:xfrm>
            <a:custGeom>
              <a:avLst/>
              <a:gdLst/>
              <a:ahLst/>
              <a:cxnLst/>
              <a:rect l="l" t="t" r="r" b="b"/>
              <a:pathLst>
                <a:path w="3583" h="2172" extrusionOk="0">
                  <a:moveTo>
                    <a:pt x="2455" y="0"/>
                  </a:moveTo>
                  <a:cubicBezTo>
                    <a:pt x="2081" y="0"/>
                    <a:pt x="1664" y="117"/>
                    <a:pt x="1356" y="122"/>
                  </a:cubicBezTo>
                  <a:cubicBezTo>
                    <a:pt x="1253" y="122"/>
                    <a:pt x="1146" y="117"/>
                    <a:pt x="1039" y="117"/>
                  </a:cubicBezTo>
                  <a:cubicBezTo>
                    <a:pt x="755" y="117"/>
                    <a:pt x="473" y="151"/>
                    <a:pt x="274" y="395"/>
                  </a:cubicBezTo>
                  <a:cubicBezTo>
                    <a:pt x="1" y="731"/>
                    <a:pt x="96" y="1204"/>
                    <a:pt x="327" y="1540"/>
                  </a:cubicBezTo>
                  <a:cubicBezTo>
                    <a:pt x="521" y="1815"/>
                    <a:pt x="894" y="2171"/>
                    <a:pt x="1262" y="2171"/>
                  </a:cubicBezTo>
                  <a:cubicBezTo>
                    <a:pt x="1272" y="2171"/>
                    <a:pt x="1283" y="2171"/>
                    <a:pt x="1293" y="2170"/>
                  </a:cubicBezTo>
                  <a:cubicBezTo>
                    <a:pt x="1587" y="2159"/>
                    <a:pt x="1912" y="1991"/>
                    <a:pt x="2217" y="1802"/>
                  </a:cubicBezTo>
                  <a:cubicBezTo>
                    <a:pt x="2889" y="1540"/>
                    <a:pt x="3582" y="1109"/>
                    <a:pt x="3235" y="416"/>
                  </a:cubicBezTo>
                  <a:cubicBezTo>
                    <a:pt x="3074" y="89"/>
                    <a:pt x="2781" y="0"/>
                    <a:pt x="2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87780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504CBF55-6909-480B-87BB-9519F1F956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2136DE28-BFB1-4A06-A585-15BB7E6895C4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83F3E1-A940-4289-89CE-984C92E3463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3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AC94CC6-2AAB-4180-8CF8-21F5DBEF6F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08" b="46482"/>
          <a:stretch/>
        </p:blipFill>
        <p:spPr>
          <a:xfrm>
            <a:off x="1" y="0"/>
            <a:ext cx="2766032" cy="209262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3C32C5A-D35B-43F0-A9EC-D8A9C06478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96" t="50000"/>
          <a:stretch/>
        </p:blipFill>
        <p:spPr>
          <a:xfrm>
            <a:off x="5661117" y="3188451"/>
            <a:ext cx="3482883" cy="195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081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2C4D4DD2-5CDD-4759-804B-9253C53D72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0" b="55370"/>
          <a:stretch/>
        </p:blipFill>
        <p:spPr>
          <a:xfrm>
            <a:off x="5233902" y="0"/>
            <a:ext cx="3910099" cy="1745063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83E44929-A58D-4521-88CB-85B4176A1D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9676" r="50902"/>
          <a:stretch/>
        </p:blipFill>
        <p:spPr>
          <a:xfrm>
            <a:off x="0" y="3175780"/>
            <a:ext cx="3412888" cy="1967720"/>
          </a:xfrm>
          <a:custGeom>
            <a:avLst/>
            <a:gdLst>
              <a:gd name="connsiteX0" fmla="*/ 0 w 5985934"/>
              <a:gd name="connsiteY0" fmla="*/ 0 h 3451225"/>
              <a:gd name="connsiteX1" fmla="*/ 5727033 w 5985934"/>
              <a:gd name="connsiteY1" fmla="*/ 0 h 3451225"/>
              <a:gd name="connsiteX2" fmla="*/ 5727033 w 5985934"/>
              <a:gd name="connsiteY2" fmla="*/ 2801769 h 3451225"/>
              <a:gd name="connsiteX3" fmla="*/ 5944752 w 5985934"/>
              <a:gd name="connsiteY3" fmla="*/ 3019488 h 3451225"/>
              <a:gd name="connsiteX4" fmla="*/ 5985934 w 5985934"/>
              <a:gd name="connsiteY4" fmla="*/ 3019488 h 3451225"/>
              <a:gd name="connsiteX5" fmla="*/ 5985934 w 5985934"/>
              <a:gd name="connsiteY5" fmla="*/ 3451225 h 3451225"/>
              <a:gd name="connsiteX6" fmla="*/ 0 w 5985934"/>
              <a:gd name="connsiteY6" fmla="*/ 3451225 h 345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85934" h="3451225">
                <a:moveTo>
                  <a:pt x="0" y="0"/>
                </a:moveTo>
                <a:lnTo>
                  <a:pt x="5727033" y="0"/>
                </a:lnTo>
                <a:lnTo>
                  <a:pt x="5727033" y="2801769"/>
                </a:lnTo>
                <a:lnTo>
                  <a:pt x="5944752" y="3019488"/>
                </a:lnTo>
                <a:lnTo>
                  <a:pt x="5985934" y="3019488"/>
                </a:lnTo>
                <a:lnTo>
                  <a:pt x="5985934" y="3451225"/>
                </a:lnTo>
                <a:lnTo>
                  <a:pt x="0" y="345122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54468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02C3514-7FC1-406E-9AD1-BC4DBF65D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556" r="49125"/>
          <a:stretch/>
        </p:blipFill>
        <p:spPr>
          <a:xfrm>
            <a:off x="0" y="3327477"/>
            <a:ext cx="3536466" cy="181602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D888170-74C1-4017-B552-E46C6B49B4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42" b="34321"/>
          <a:stretch/>
        </p:blipFill>
        <p:spPr>
          <a:xfrm>
            <a:off x="5566984" y="0"/>
            <a:ext cx="3577016" cy="256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26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D38D69F-09F4-4DCF-A90A-8B5248FC71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13" t="69374"/>
          <a:stretch/>
        </p:blipFill>
        <p:spPr>
          <a:xfrm>
            <a:off x="5849979" y="3945972"/>
            <a:ext cx="3294021" cy="119752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537282C-D3A8-448D-B301-AB75B56D97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323" b="54074"/>
          <a:stretch/>
        </p:blipFill>
        <p:spPr>
          <a:xfrm>
            <a:off x="1" y="0"/>
            <a:ext cx="2827580" cy="179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44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68F4D97-EA03-464C-97A4-47AA436997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519" r="52447"/>
          <a:stretch/>
        </p:blipFill>
        <p:spPr>
          <a:xfrm>
            <a:off x="0" y="3326029"/>
            <a:ext cx="3305558" cy="181747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96520F5-B974-4F27-8BB1-2E5B7A237A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42" b="60864"/>
          <a:stretch/>
        </p:blipFill>
        <p:spPr>
          <a:xfrm>
            <a:off x="6088330" y="1"/>
            <a:ext cx="3055670" cy="153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5854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5FD5BB95-BDEF-4C90-946F-0C063A94B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4518423" y="5297943"/>
            <a:ext cx="1299346" cy="142875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9B50C1BF-32D4-4B2B-AD3C-BB20020E61D0}"/>
              </a:ext>
            </a:extLst>
          </p:cNvPr>
          <p:cNvSpPr txBox="1"/>
          <p:nvPr userDrawn="1"/>
        </p:nvSpPr>
        <p:spPr>
          <a:xfrm>
            <a:off x="3326233" y="5297943"/>
            <a:ext cx="20179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kumimoji="0" lang="ko-KR" altLang="en-US" sz="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16822F2-90C1-486A-8028-D957E32F51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58" b="51556"/>
          <a:stretch/>
        </p:blipFill>
        <p:spPr>
          <a:xfrm>
            <a:off x="1" y="0"/>
            <a:ext cx="2549204" cy="150876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0D1ACA6-86B4-4ED3-936A-8DCFE8E1CD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89" t="41111" b="1"/>
          <a:stretch/>
        </p:blipFill>
        <p:spPr>
          <a:xfrm>
            <a:off x="6264276" y="3309457"/>
            <a:ext cx="2879725" cy="1834043"/>
          </a:xfrm>
          <a:custGeom>
            <a:avLst/>
            <a:gdLst>
              <a:gd name="connsiteX0" fmla="*/ 0 w 6341215"/>
              <a:gd name="connsiteY0" fmla="*/ 0 h 4038600"/>
              <a:gd name="connsiteX1" fmla="*/ 6341215 w 6341215"/>
              <a:gd name="connsiteY1" fmla="*/ 0 h 4038600"/>
              <a:gd name="connsiteX2" fmla="*/ 6341215 w 6341215"/>
              <a:gd name="connsiteY2" fmla="*/ 4038600 h 4038600"/>
              <a:gd name="connsiteX3" fmla="*/ 134091 w 6341215"/>
              <a:gd name="connsiteY3" fmla="*/ 4038600 h 4038600"/>
              <a:gd name="connsiteX4" fmla="*/ 134091 w 6341215"/>
              <a:gd name="connsiteY4" fmla="*/ 3599944 h 4038600"/>
              <a:gd name="connsiteX5" fmla="*/ 82210 w 6341215"/>
              <a:gd name="connsiteY5" fmla="*/ 3548063 h 4038600"/>
              <a:gd name="connsiteX6" fmla="*/ 0 w 6341215"/>
              <a:gd name="connsiteY6" fmla="*/ 3548063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41215" h="4038600">
                <a:moveTo>
                  <a:pt x="0" y="0"/>
                </a:moveTo>
                <a:lnTo>
                  <a:pt x="6341215" y="0"/>
                </a:lnTo>
                <a:lnTo>
                  <a:pt x="6341215" y="4038600"/>
                </a:lnTo>
                <a:lnTo>
                  <a:pt x="134091" y="4038600"/>
                </a:lnTo>
                <a:lnTo>
                  <a:pt x="134091" y="3599944"/>
                </a:lnTo>
                <a:lnTo>
                  <a:pt x="82210" y="3548063"/>
                </a:lnTo>
                <a:lnTo>
                  <a:pt x="0" y="354806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4572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0139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6" r:id="rId19"/>
    <p:sldLayoutId id="2147483717" r:id="rId20"/>
    <p:sldLayoutId id="2147483718" r:id="rId21"/>
    <p:sldLayoutId id="2147483719" r:id="rId22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fedpress-ru.turbopages.org/fedpress.ru/s/article/2907512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jpeg"/><Relationship Id="rId5" Type="http://schemas.openxmlformats.org/officeDocument/2006/relationships/image" Target="../media/image27.jpg"/><Relationship Id="rId4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F9F569-6928-FDB9-9F31-619403080388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304655" y="1312925"/>
            <a:ext cx="6436242" cy="1720259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800" dirty="0"/>
              <a:t>«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Моя семья и другие животные. </a:t>
            </a:r>
            <a:b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Помощь животным и их владельцам</a:t>
            </a:r>
            <a:r>
              <a:rPr lang="ru-RU" sz="2800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36E2297-DDAA-3D8D-FB7A-C77006183AE7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073556" y="2593498"/>
            <a:ext cx="6998354" cy="665163"/>
          </a:xfrm>
          <a:prstGeom prst="rect">
            <a:avLst/>
          </a:prstGeom>
        </p:spPr>
        <p:txBody>
          <a:bodyPr/>
          <a:lstStyle/>
          <a:p>
            <a:pPr marL="133350" indent="0" algn="ctr">
              <a:spcBef>
                <a:spcPts val="600"/>
              </a:spcBef>
              <a:buNone/>
            </a:pPr>
            <a:r>
              <a:rPr lang="ru-RU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Терещенко Екатерина </a:t>
            </a:r>
            <a:r>
              <a:rPr lang="ru-RU" sz="18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ПИ-211</a:t>
            </a:r>
          </a:p>
          <a:p>
            <a:pPr marL="133350" indent="0" algn="ctr">
              <a:spcBef>
                <a:spcPts val="600"/>
              </a:spcBef>
              <a:buNone/>
            </a:pPr>
            <a:r>
              <a:rPr lang="ru-RU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Эммерт</a:t>
            </a:r>
            <a:r>
              <a:rPr lang="ru-RU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Екатерина, ПИ-212</a:t>
            </a:r>
          </a:p>
          <a:p>
            <a:pPr marL="133350" indent="0" algn="ctr">
              <a:spcBef>
                <a:spcPts val="600"/>
              </a:spcBef>
              <a:buNone/>
            </a:pPr>
            <a:r>
              <a:rPr lang="ru-RU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Ващенко Владислав, ПИ-212</a:t>
            </a:r>
          </a:p>
          <a:p>
            <a:pPr marL="133350" indent="0" algn="ctr">
              <a:spcBef>
                <a:spcPts val="600"/>
              </a:spcBef>
              <a:buNone/>
            </a:pPr>
            <a:r>
              <a:rPr lang="ru-RU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Аубакиров</a:t>
            </a:r>
            <a:r>
              <a:rPr lang="ru-RU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Азамат</a:t>
            </a:r>
            <a:r>
              <a:rPr lang="ru-RU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ПИм-231</a:t>
            </a:r>
          </a:p>
          <a:p>
            <a:pPr marL="133350" indent="0" algn="ctr">
              <a:spcBef>
                <a:spcPts val="600"/>
              </a:spcBef>
              <a:buNone/>
            </a:pPr>
            <a:r>
              <a:rPr lang="ru-RU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Веселовский Илья, ИН-211</a:t>
            </a:r>
          </a:p>
          <a:p>
            <a:pPr marL="133350" indent="0" algn="ctr">
              <a:spcBef>
                <a:spcPts val="600"/>
              </a:spcBef>
              <a:buNone/>
            </a:pPr>
            <a:endParaRPr 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3350" indent="0" algn="ctr">
              <a:spcBef>
                <a:spcPts val="600"/>
              </a:spcBef>
              <a:buNone/>
            </a:pPr>
            <a:endParaRPr lang="en-US" sz="1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600"/>
              </a:spcBef>
            </a:pPr>
            <a:endParaRPr 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715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519545" y="89149"/>
            <a:ext cx="9144000" cy="458788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решения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4294967295"/>
          </p:nvPr>
        </p:nvSpPr>
        <p:spPr>
          <a:xfrm>
            <a:off x="730488" y="1142578"/>
            <a:ext cx="4148757" cy="2847196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900"/>
              </a:spcAft>
              <a:buNone/>
            </a:pPr>
            <a:r>
              <a:rPr lang="ru-RU" sz="1600" b="1" dirty="0">
                <a:solidFill>
                  <a:schemeClr val="accent4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Функции: </a:t>
            </a: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Times New Roman" panose="02020603050405020304" pitchFamily="18" charset="0"/>
              <a:buChar char="•"/>
            </a:pP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Авторизация пользователя</a:t>
            </a: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Times New Roman" panose="02020603050405020304" pitchFamily="18" charset="0"/>
              <a:buChar char="•"/>
            </a:pPr>
            <a:r>
              <a:rPr lang="ru-RU" sz="14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Добавление данных</a:t>
            </a: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Times New Roman" panose="02020603050405020304" pitchFamily="18" charset="0"/>
              <a:buChar char="•"/>
            </a:pPr>
            <a:r>
              <a:rPr lang="ru-RU" sz="14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Редактирование данных</a:t>
            </a: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Times New Roman" panose="02020603050405020304" pitchFamily="18" charset="0"/>
              <a:buChar char="•"/>
            </a:pP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Проверка логина и пароля</a:t>
            </a: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Times New Roman" panose="02020603050405020304" pitchFamily="18" charset="0"/>
              <a:buChar char="•"/>
            </a:pPr>
            <a:r>
              <a:rPr lang="ru-RU" sz="14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Создание защитных разделов</a:t>
            </a: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Times New Roman" panose="02020603050405020304" pitchFamily="18" charset="0"/>
              <a:buChar char="•"/>
            </a:pP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Разделение пользователей по ролям(обычные пользователи, ветеринары, админы)</a:t>
            </a:r>
          </a:p>
          <a:p>
            <a:pPr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Times New Roman" panose="02020603050405020304" pitchFamily="18" charset="0"/>
              <a:buChar char="•"/>
            </a:pP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Возможность пользователей оставлять отзыв</a:t>
            </a: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Arial" panose="020B0604020202020204" pitchFamily="34" charset="0"/>
              <a:buChar char="•"/>
            </a:pPr>
            <a:endParaRPr lang="ru-RU" sz="1400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ru-RU" dirty="0">
              <a:latin typeface="STXihei" panose="02010600040101010101" pitchFamily="2" charset="-122"/>
              <a:ea typeface="STXihei" panose="02010600040101010101" pitchFamily="2" charset="-122"/>
            </a:endParaRPr>
          </a:p>
          <a:p>
            <a:pPr marL="0" indent="0">
              <a:buNone/>
            </a:pPr>
            <a:endParaRPr lang="ru-RU" dirty="0">
              <a:latin typeface="STXihei" panose="02010600040101010101" pitchFamily="2" charset="-122"/>
              <a:ea typeface="STXihei" panose="02010600040101010101" pitchFamily="2" charset="-122"/>
            </a:endParaRPr>
          </a:p>
        </p:txBody>
      </p:sp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5818F8FC-6E4F-3ECA-58D0-948C1B536F45}"/>
              </a:ext>
            </a:extLst>
          </p:cNvPr>
          <p:cNvSpPr txBox="1">
            <a:spLocks/>
          </p:cNvSpPr>
          <p:nvPr/>
        </p:nvSpPr>
        <p:spPr>
          <a:xfrm>
            <a:off x="8567738" y="4732338"/>
            <a:ext cx="576262" cy="32385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10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7" name="Прямоугольник: скругленные противолежащие углы 6">
            <a:extLst>
              <a:ext uri="{FF2B5EF4-FFF2-40B4-BE49-F238E27FC236}">
                <a16:creationId xmlns:a16="http://schemas.microsoft.com/office/drawing/2014/main" id="{F42431FF-11D9-04DB-C695-D12EF0996DB4}"/>
              </a:ext>
            </a:extLst>
          </p:cNvPr>
          <p:cNvSpPr/>
          <p:nvPr/>
        </p:nvSpPr>
        <p:spPr>
          <a:xfrm>
            <a:off x="8515675" y="4685414"/>
            <a:ext cx="549353" cy="283535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8A18D7-1E72-DB38-F302-098E5BE3D186}"/>
              </a:ext>
            </a:extLst>
          </p:cNvPr>
          <p:cNvSpPr txBox="1"/>
          <p:nvPr/>
        </p:nvSpPr>
        <p:spPr>
          <a:xfrm>
            <a:off x="8643096" y="4661172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43996A-81FD-4312-601E-62F58E9C9A13}"/>
              </a:ext>
            </a:extLst>
          </p:cNvPr>
          <p:cNvSpPr txBox="1"/>
          <p:nvPr/>
        </p:nvSpPr>
        <p:spPr>
          <a:xfrm>
            <a:off x="4879245" y="1194239"/>
            <a:ext cx="3791347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</a:pPr>
            <a:endParaRPr lang="ru-RU" sz="1100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Чат между пользователями</a:t>
            </a: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Arial" panose="020B0604020202020204" pitchFamily="34" charset="0"/>
              <a:buChar char="•"/>
            </a:pPr>
            <a:r>
              <a:rPr lang="en-GB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Создание карточек (ветеринары представлены мини профилями, кликнув на который уже можно перейти на             страницу врача)</a:t>
            </a: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Arial" panose="020B0604020202020204" pitchFamily="34" charset="0"/>
              <a:buChar char="•"/>
            </a:pPr>
            <a:r>
              <a:rPr lang="en-GB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Вывод статистики платформы </a:t>
            </a: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Arial" panose="020B0604020202020204" pitchFamily="34" charset="0"/>
              <a:buChar char="•"/>
            </a:pPr>
            <a:r>
              <a:rPr lang="en-GB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Формирование рейтинга ветеринаров на основе отзывов</a:t>
            </a:r>
          </a:p>
          <a:p>
            <a:pPr lvl="0">
              <a:spcBef>
                <a:spcPts val="0"/>
              </a:spcBef>
              <a:spcAft>
                <a:spcPts val="900"/>
              </a:spcAft>
              <a:buClr>
                <a:schemeClr val="accent4"/>
              </a:buClr>
              <a:buSzPct val="167000"/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Формирование таблицы лидеров </a:t>
            </a:r>
          </a:p>
          <a:p>
            <a:endParaRPr lang="ru-RU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8275B3-372B-2AA8-AB55-8185C22D1EBB}"/>
              </a:ext>
            </a:extLst>
          </p:cNvPr>
          <p:cNvSpPr txBox="1"/>
          <p:nvPr/>
        </p:nvSpPr>
        <p:spPr>
          <a:xfrm>
            <a:off x="2804866" y="615221"/>
            <a:ext cx="6783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Сервис «СВ-Помощь» реализуется в виде </a:t>
            </a:r>
            <a:r>
              <a:rPr lang="en-US" sz="14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web-</a:t>
            </a:r>
            <a:r>
              <a:rPr lang="ru-RU" sz="14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приложения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925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66359920-ED04-3CF3-F7FF-5A4B296101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498064"/>
              </p:ext>
            </p:extLst>
          </p:nvPr>
        </p:nvGraphicFramePr>
        <p:xfrm>
          <a:off x="5401339" y="1333231"/>
          <a:ext cx="3311628" cy="23527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53A6FE2-AC82-6206-6C83-6BB4B2E2A6A9}"/>
              </a:ext>
            </a:extLst>
          </p:cNvPr>
          <p:cNvSpPr txBox="1"/>
          <p:nvPr/>
        </p:nvSpPr>
        <p:spPr>
          <a:xfrm>
            <a:off x="2041933" y="444333"/>
            <a:ext cx="6585099" cy="911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 опроса студентов-ветеринаров и преподавателей </a:t>
            </a:r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ОмГАУ</a:t>
            </a:r>
            <a:endParaRPr lang="ru-RU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Диаграмма 8">
            <a:extLst>
              <a:ext uri="{FF2B5EF4-FFF2-40B4-BE49-F238E27FC236}">
                <a16:creationId xmlns:a16="http://schemas.microsoft.com/office/drawing/2014/main" id="{FFFEC926-5D8A-CBBF-6492-B3C39FC547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7798727"/>
              </p:ext>
            </p:extLst>
          </p:nvPr>
        </p:nvGraphicFramePr>
        <p:xfrm>
          <a:off x="-120502" y="1333231"/>
          <a:ext cx="3615069" cy="22960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Прямоугольник: скругленные противолежащие углы 9">
            <a:extLst>
              <a:ext uri="{FF2B5EF4-FFF2-40B4-BE49-F238E27FC236}">
                <a16:creationId xmlns:a16="http://schemas.microsoft.com/office/drawing/2014/main" id="{89A3414F-DBD9-2DF4-352A-4DB9924CB215}"/>
              </a:ext>
            </a:extLst>
          </p:cNvPr>
          <p:cNvSpPr/>
          <p:nvPr/>
        </p:nvSpPr>
        <p:spPr>
          <a:xfrm>
            <a:off x="8515675" y="4685414"/>
            <a:ext cx="549353" cy="283535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E20A66-860A-0944-4ED2-E8B824446C8C}"/>
              </a:ext>
            </a:extLst>
          </p:cNvPr>
          <p:cNvSpPr txBox="1"/>
          <p:nvPr/>
        </p:nvSpPr>
        <p:spPr>
          <a:xfrm>
            <a:off x="8567738" y="4661172"/>
            <a:ext cx="5373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10</a:t>
            </a:r>
          </a:p>
        </p:txBody>
      </p:sp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B6CF6E56-5492-695D-5773-114D5A398B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6763781"/>
              </p:ext>
            </p:extLst>
          </p:nvPr>
        </p:nvGraphicFramePr>
        <p:xfrm>
          <a:off x="2483410" y="2323995"/>
          <a:ext cx="3917390" cy="25598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65774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9" grpId="0">
        <p:bldAsOne/>
      </p:bldGraphic>
      <p:bldGraphic spid="5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Номер слайда 3">
            <a:extLst>
              <a:ext uri="{FF2B5EF4-FFF2-40B4-BE49-F238E27FC236}">
                <a16:creationId xmlns:a16="http://schemas.microsoft.com/office/drawing/2014/main" id="{B5B633B0-CC00-250F-4536-A99D543BB23D}"/>
              </a:ext>
            </a:extLst>
          </p:cNvPr>
          <p:cNvSpPr txBox="1">
            <a:spLocks/>
          </p:cNvSpPr>
          <p:nvPr/>
        </p:nvSpPr>
        <p:spPr>
          <a:xfrm>
            <a:off x="8567738" y="4732338"/>
            <a:ext cx="576262" cy="32385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12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13" name="Прямоугольник: скругленные противолежащие углы 12">
            <a:extLst>
              <a:ext uri="{FF2B5EF4-FFF2-40B4-BE49-F238E27FC236}">
                <a16:creationId xmlns:a16="http://schemas.microsoft.com/office/drawing/2014/main" id="{25623EFE-EE03-4A6D-4BDF-C0665C48B68F}"/>
              </a:ext>
            </a:extLst>
          </p:cNvPr>
          <p:cNvSpPr/>
          <p:nvPr/>
        </p:nvSpPr>
        <p:spPr>
          <a:xfrm>
            <a:off x="8515675" y="4685414"/>
            <a:ext cx="549353" cy="283535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1C1590-BA89-254C-816C-8782345C7F20}"/>
              </a:ext>
            </a:extLst>
          </p:cNvPr>
          <p:cNvSpPr txBox="1"/>
          <p:nvPr/>
        </p:nvSpPr>
        <p:spPr>
          <a:xfrm>
            <a:off x="8567738" y="4661172"/>
            <a:ext cx="5373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11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C9FBAB7-3186-2333-D013-1C0026C8F944}"/>
              </a:ext>
            </a:extLst>
          </p:cNvPr>
          <p:cNvSpPr txBox="1">
            <a:spLocks/>
          </p:cNvSpPr>
          <p:nvPr/>
        </p:nvSpPr>
        <p:spPr>
          <a:xfrm>
            <a:off x="-1756114" y="408710"/>
            <a:ext cx="9144000" cy="166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3216599" y="519703"/>
            <a:ext cx="224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rgbClr val="FAB1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Сервис «СВ-Поиск»</a:t>
            </a:r>
            <a:endParaRPr lang="ru-RU" sz="1800" dirty="0">
              <a:solidFill>
                <a:srgbClr val="FAB1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" b="-1"/>
          <a:stretch/>
        </p:blipFill>
        <p:spPr>
          <a:xfrm>
            <a:off x="958505" y="704369"/>
            <a:ext cx="1654250" cy="3801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"/>
          <a:stretch/>
        </p:blipFill>
        <p:spPr>
          <a:xfrm>
            <a:off x="3689986" y="1104173"/>
            <a:ext cx="1673100" cy="37900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667" y="859572"/>
            <a:ext cx="1673100" cy="3801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071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3A6FE2-AC82-6206-6C83-6BB4B2E2A6A9}"/>
              </a:ext>
            </a:extLst>
          </p:cNvPr>
          <p:cNvSpPr txBox="1"/>
          <p:nvPr/>
        </p:nvSpPr>
        <p:spPr>
          <a:xfrm>
            <a:off x="1628078" y="3077737"/>
            <a:ext cx="6363629" cy="618631"/>
          </a:xfrm>
          <a:prstGeom prst="rect">
            <a:avLst/>
          </a:prstGeom>
          <a:ln>
            <a:gradFill>
              <a:gsLst>
                <a:gs pos="36334">
                  <a:schemeClr val="accent4">
                    <a:lumMod val="40000"/>
                    <a:lumOff val="60000"/>
                  </a:schemeClr>
                </a:gs>
                <a:gs pos="2000">
                  <a:schemeClr val="accent2"/>
                </a:gs>
                <a:gs pos="74000">
                  <a:schemeClr val="accent4">
                    <a:lumMod val="40000"/>
                    <a:lumOff val="60000"/>
                  </a:schemeClr>
                </a:gs>
                <a:gs pos="55000">
                  <a:srgbClr val="FFC000"/>
                </a:gs>
                <a:gs pos="90000">
                  <a:srgbClr val="FFC000"/>
                </a:gs>
              </a:gsLst>
              <a:lin ang="5400000" scaled="1"/>
            </a:gra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Ознакомиться с сайтом можно, перейдя по ссылке:</a:t>
            </a:r>
          </a:p>
          <a:p>
            <a:pPr algn="ctr">
              <a:lnSpc>
                <a:spcPct val="95000"/>
              </a:lnSpc>
            </a:pPr>
            <a:r>
              <a:rPr lang="en-GB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u="sng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paws-jvcr.ru</a:t>
            </a:r>
            <a:endParaRPr lang="ru-RU" sz="1800" u="sng" dirty="0" smtClean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730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Номер слайда 3">
            <a:extLst>
              <a:ext uri="{FF2B5EF4-FFF2-40B4-BE49-F238E27FC236}">
                <a16:creationId xmlns:a16="http://schemas.microsoft.com/office/drawing/2014/main" id="{B5B633B0-CC00-250F-4536-A99D543BB23D}"/>
              </a:ext>
            </a:extLst>
          </p:cNvPr>
          <p:cNvSpPr txBox="1">
            <a:spLocks/>
          </p:cNvSpPr>
          <p:nvPr/>
        </p:nvSpPr>
        <p:spPr>
          <a:xfrm>
            <a:off x="8567738" y="4732338"/>
            <a:ext cx="576262" cy="32385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14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13" name="Прямоугольник: скругленные противолежащие углы 12">
            <a:extLst>
              <a:ext uri="{FF2B5EF4-FFF2-40B4-BE49-F238E27FC236}">
                <a16:creationId xmlns:a16="http://schemas.microsoft.com/office/drawing/2014/main" id="{25623EFE-EE03-4A6D-4BDF-C0665C48B68F}"/>
              </a:ext>
            </a:extLst>
          </p:cNvPr>
          <p:cNvSpPr/>
          <p:nvPr/>
        </p:nvSpPr>
        <p:spPr>
          <a:xfrm>
            <a:off x="8515675" y="4685414"/>
            <a:ext cx="549353" cy="283535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1C1590-BA89-254C-816C-8782345C7F20}"/>
              </a:ext>
            </a:extLst>
          </p:cNvPr>
          <p:cNvSpPr txBox="1"/>
          <p:nvPr/>
        </p:nvSpPr>
        <p:spPr>
          <a:xfrm>
            <a:off x="8567738" y="4661172"/>
            <a:ext cx="5373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11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C9FBAB7-3186-2333-D013-1C0026C8F944}"/>
              </a:ext>
            </a:extLst>
          </p:cNvPr>
          <p:cNvSpPr txBox="1">
            <a:spLocks/>
          </p:cNvSpPr>
          <p:nvPr/>
        </p:nvSpPr>
        <p:spPr>
          <a:xfrm>
            <a:off x="-1700695" y="408710"/>
            <a:ext cx="9144000" cy="166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28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F057743-E3DC-1EE1-566F-B38E2971C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355" y="705404"/>
            <a:ext cx="1678365" cy="38019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F7856D5-20F6-4CA3-61BF-2E68387E8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9634" y="1166984"/>
            <a:ext cx="1678366" cy="38019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1D46E08-59D5-BB73-C4F4-127676612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914" y="833773"/>
            <a:ext cx="1681325" cy="38019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3041073" y="519703"/>
            <a:ext cx="2419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rgbClr val="FAB1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Сервис «СВ-Помощь»</a:t>
            </a:r>
            <a:endParaRPr lang="ru-RU" sz="1800" dirty="0">
              <a:solidFill>
                <a:srgbClr val="FAB12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4322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449942" y="135150"/>
            <a:ext cx="9144000" cy="32385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аналогов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37530" y="756930"/>
            <a:ext cx="82064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Проанализировано 12 </a:t>
            </a:r>
            <a:r>
              <a:rPr lang="en-GB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web-</a:t>
            </a: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сервисов, 5 мобильных приложений и </a:t>
            </a:r>
            <a:r>
              <a:rPr lang="en-GB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9 </a:t>
            </a: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групп в социальной сети ВКонтакте.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49942" y="3853577"/>
            <a:ext cx="33585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ru-RU" sz="1100" dirty="0">
                <a:solidFill>
                  <a:srgbClr val="FF0000"/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Наше конкурентное преимущество 1</a:t>
            </a:r>
            <a:r>
              <a:rPr lang="ru-RU" sz="1100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: Бесплатный оперативный поиск животного по фотографии.</a:t>
            </a:r>
          </a:p>
          <a:p>
            <a:pPr>
              <a:spcAft>
                <a:spcPts val="600"/>
              </a:spcAft>
            </a:pPr>
            <a:r>
              <a:rPr lang="ru-RU" sz="1100" dirty="0">
                <a:solidFill>
                  <a:srgbClr val="FF0000"/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Наше конкурентное преимущество 2: </a:t>
            </a:r>
            <a:r>
              <a:rPr lang="ru-RU" sz="1100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Использование </a:t>
            </a:r>
            <a:r>
              <a:rPr lang="ru-RU" sz="1100" dirty="0" err="1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геометок</a:t>
            </a:r>
            <a:r>
              <a:rPr lang="ru-RU" sz="1100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 возможного места нахождения пропавшего животного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19330" y="3829587"/>
            <a:ext cx="335857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ru-RU" sz="1125" dirty="0">
                <a:solidFill>
                  <a:srgbClr val="FF0000"/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Наше конкурентное преимущество 3</a:t>
            </a:r>
            <a:r>
              <a:rPr lang="ru-RU" sz="1125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: Снижение стоимости услуг студентов по оказанию ухода за животными за счет привлечения студентов-ветеринаров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61B1872-4E07-497F-ADE7-92A53AE27F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55" b="5962"/>
          <a:stretch/>
        </p:blipFill>
        <p:spPr>
          <a:xfrm>
            <a:off x="1738694" y="1233349"/>
            <a:ext cx="1161044" cy="2220898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sp>
        <p:nvSpPr>
          <p:cNvPr id="8" name="Google Shape;1767;p52"/>
          <p:cNvSpPr txBox="1">
            <a:spLocks/>
          </p:cNvSpPr>
          <p:nvPr/>
        </p:nvSpPr>
        <p:spPr>
          <a:xfrm>
            <a:off x="1184893" y="3484920"/>
            <a:ext cx="1107601" cy="297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en-GB" sz="1650" dirty="0" err="1"/>
              <a:t>Petsi</a:t>
            </a:r>
            <a:endParaRPr lang="en-GB" sz="1650" dirty="0"/>
          </a:p>
        </p:txBody>
      </p:sp>
      <p:sp>
        <p:nvSpPr>
          <p:cNvPr id="9" name="Google Shape;1768;p52"/>
          <p:cNvSpPr txBox="1">
            <a:spLocks/>
          </p:cNvSpPr>
          <p:nvPr/>
        </p:nvSpPr>
        <p:spPr>
          <a:xfrm>
            <a:off x="5929368" y="3483319"/>
            <a:ext cx="2168115" cy="297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ru-RU" sz="1650" dirty="0" err="1"/>
              <a:t>Авито</a:t>
            </a:r>
            <a:endParaRPr lang="ru-RU" sz="165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EC6DC52-5D63-42EB-BF88-12989DF860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70" b="5065"/>
          <a:stretch/>
        </p:blipFill>
        <p:spPr>
          <a:xfrm>
            <a:off x="649395" y="1233348"/>
            <a:ext cx="1167971" cy="2220897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7418AF6-BA28-463A-B2CA-5916C025EC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300" b="5663"/>
          <a:stretch/>
        </p:blipFill>
        <p:spPr>
          <a:xfrm>
            <a:off x="6238092" y="1226317"/>
            <a:ext cx="1110007" cy="2220899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7C272EE-4850-4682-B38A-105764F958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161" b="5233"/>
          <a:stretch/>
        </p:blipFill>
        <p:spPr>
          <a:xfrm>
            <a:off x="7400340" y="1226712"/>
            <a:ext cx="1115335" cy="2227533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2050" name="Picture 2" descr="Всероссийская система поиска животных Pet911.ru | ВКонтакте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7821" y="1449575"/>
            <a:ext cx="1576286" cy="1576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1767;p52"/>
          <p:cNvSpPr txBox="1">
            <a:spLocks/>
          </p:cNvSpPr>
          <p:nvPr/>
        </p:nvSpPr>
        <p:spPr>
          <a:xfrm>
            <a:off x="3882164" y="3146987"/>
            <a:ext cx="1107601" cy="297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en-GB" sz="1650" dirty="0"/>
              <a:t>Pet</a:t>
            </a:r>
            <a:r>
              <a:rPr lang="ru-RU" sz="1650" dirty="0"/>
              <a:t>911</a:t>
            </a:r>
            <a:endParaRPr lang="en-GB" sz="1650" dirty="0"/>
          </a:p>
        </p:txBody>
      </p:sp>
      <p:sp>
        <p:nvSpPr>
          <p:cNvPr id="13" name="Номер слайда 3">
            <a:extLst>
              <a:ext uri="{FF2B5EF4-FFF2-40B4-BE49-F238E27FC236}">
                <a16:creationId xmlns:a16="http://schemas.microsoft.com/office/drawing/2014/main" id="{CDDF98B1-AFB1-C8EC-EFE0-1FB4557F8B5F}"/>
              </a:ext>
            </a:extLst>
          </p:cNvPr>
          <p:cNvSpPr txBox="1">
            <a:spLocks/>
          </p:cNvSpPr>
          <p:nvPr/>
        </p:nvSpPr>
        <p:spPr>
          <a:xfrm>
            <a:off x="8567738" y="4777562"/>
            <a:ext cx="576262" cy="2786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15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14" name="Прямоугольник: скругленные противолежащие углы 13">
            <a:extLst>
              <a:ext uri="{FF2B5EF4-FFF2-40B4-BE49-F238E27FC236}">
                <a16:creationId xmlns:a16="http://schemas.microsoft.com/office/drawing/2014/main" id="{CB13FACB-706A-9DCE-5D1C-DEC4651AEA9B}"/>
              </a:ext>
            </a:extLst>
          </p:cNvPr>
          <p:cNvSpPr/>
          <p:nvPr/>
        </p:nvSpPr>
        <p:spPr>
          <a:xfrm>
            <a:off x="8515675" y="4725009"/>
            <a:ext cx="549353" cy="243940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373898-D6DD-2F65-92D1-DCA740C55E55}"/>
              </a:ext>
            </a:extLst>
          </p:cNvPr>
          <p:cNvSpPr txBox="1"/>
          <p:nvPr/>
        </p:nvSpPr>
        <p:spPr>
          <a:xfrm>
            <a:off x="8602180" y="4693090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223253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896592" y="180375"/>
            <a:ext cx="9144000" cy="323850"/>
          </a:xfrm>
          <a:prstGeom prst="rect">
            <a:avLst/>
          </a:prstGeom>
        </p:spPr>
        <p:txBody>
          <a:bodyPr/>
          <a:lstStyle/>
          <a:p>
            <a:pPr lvl="0"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Примерные затраты на разработку</a:t>
            </a:r>
          </a:p>
        </p:txBody>
      </p:sp>
      <p:graphicFrame>
        <p:nvGraphicFramePr>
          <p:cNvPr id="13" name="Таблица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3759776"/>
              </p:ext>
            </p:extLst>
          </p:nvPr>
        </p:nvGraphicFramePr>
        <p:xfrm>
          <a:off x="748817" y="838960"/>
          <a:ext cx="7766858" cy="3736114"/>
        </p:xfrm>
        <a:graphic>
          <a:graphicData uri="http://schemas.openxmlformats.org/drawingml/2006/table">
            <a:tbl>
              <a:tblPr firstRow="1" bandRow="1">
                <a:tableStyleId>{DBDA4AD7-E6EA-4F0D-A6EA-B0C367C80828}</a:tableStyleId>
              </a:tblPr>
              <a:tblGrid>
                <a:gridCol w="2760481">
                  <a:extLst>
                    <a:ext uri="{9D8B030D-6E8A-4147-A177-3AD203B41FA5}">
                      <a16:colId xmlns:a16="http://schemas.microsoft.com/office/drawing/2014/main" val="2459924679"/>
                    </a:ext>
                  </a:extLst>
                </a:gridCol>
                <a:gridCol w="1689082">
                  <a:extLst>
                    <a:ext uri="{9D8B030D-6E8A-4147-A177-3AD203B41FA5}">
                      <a16:colId xmlns:a16="http://schemas.microsoft.com/office/drawing/2014/main" val="146624899"/>
                    </a:ext>
                  </a:extLst>
                </a:gridCol>
                <a:gridCol w="1709371">
                  <a:extLst>
                    <a:ext uri="{9D8B030D-6E8A-4147-A177-3AD203B41FA5}">
                      <a16:colId xmlns:a16="http://schemas.microsoft.com/office/drawing/2014/main" val="20867007"/>
                    </a:ext>
                  </a:extLst>
                </a:gridCol>
                <a:gridCol w="1607924">
                  <a:extLst>
                    <a:ext uri="{9D8B030D-6E8A-4147-A177-3AD203B41FA5}">
                      <a16:colId xmlns:a16="http://schemas.microsoft.com/office/drawing/2014/main" val="2665434884"/>
                    </a:ext>
                  </a:extLst>
                </a:gridCol>
              </a:tblGrid>
              <a:tr h="555003"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Роль </a:t>
                      </a:r>
                    </a:p>
                    <a:p>
                      <a:pPr algn="ctr"/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 проекте</a:t>
                      </a:r>
                      <a:endParaRPr lang="ru-RU" sz="1600" b="1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Затраты </a:t>
                      </a:r>
                    </a:p>
                    <a:p>
                      <a:pPr algn="ctr"/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ru-RU" sz="16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руб</a:t>
                      </a:r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 мес.)</a:t>
                      </a:r>
                      <a:endParaRPr lang="ru-RU" sz="1600" b="1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Срок </a:t>
                      </a:r>
                    </a:p>
                    <a:p>
                      <a:pPr algn="ctr"/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работы, (мес.)</a:t>
                      </a:r>
                      <a:endParaRPr lang="ru-RU" sz="1600" b="1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Итого</a:t>
                      </a:r>
                      <a:endParaRPr lang="ru-RU" sz="1600" b="1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153571654"/>
                  </a:ext>
                </a:extLst>
              </a:tr>
              <a:tr h="308366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Дизайнер 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интерфейса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30 000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60 000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06310991"/>
                  </a:ext>
                </a:extLst>
              </a:tr>
              <a:tr h="308366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Аналитик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30 000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90 000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012632402"/>
                  </a:ext>
                </a:extLst>
              </a:tr>
              <a:tr h="308366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Маркетолог- экономист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30 000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000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93453357"/>
                  </a:ext>
                </a:extLst>
              </a:tr>
              <a:tr h="308366"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solidFill>
                            <a:srgbClr val="202124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Backend</a:t>
                      </a:r>
                      <a:r>
                        <a:rPr lang="ru-RU" sz="1600" b="0" i="0" dirty="0">
                          <a:solidFill>
                            <a:srgbClr val="202124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</a:t>
                      </a:r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разработчик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40 000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120 000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40454913"/>
                  </a:ext>
                </a:extLst>
              </a:tr>
              <a:tr h="30836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Frontend</a:t>
                      </a:r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 разработчик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40 000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120 000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74239747"/>
                  </a:ext>
                </a:extLst>
              </a:tr>
              <a:tr h="308366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Продвижение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 сервисов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10 000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aseline="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6 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60 000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784672478"/>
                  </a:ext>
                </a:extLst>
              </a:tr>
              <a:tr h="308366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Аренда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 сервера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499584286"/>
                  </a:ext>
                </a:extLst>
              </a:tr>
              <a:tr h="55500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Разработчик </a:t>
                      </a:r>
                      <a:r>
                        <a:rPr lang="ru-RU" sz="1600" dirty="0" err="1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нейросетевой</a:t>
                      </a:r>
                      <a:r>
                        <a:rPr lang="ru-RU" sz="16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 модели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40 000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240 000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29556707"/>
                  </a:ext>
                </a:extLst>
              </a:tr>
              <a:tr h="436654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Итог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220 000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750 000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50889171"/>
                  </a:ext>
                </a:extLst>
              </a:tr>
            </a:tbl>
          </a:graphicData>
        </a:graphic>
      </p:graphicFrame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086DFF5C-068A-4A49-F82E-F63D42F17029}"/>
              </a:ext>
            </a:extLst>
          </p:cNvPr>
          <p:cNvSpPr txBox="1">
            <a:spLocks/>
          </p:cNvSpPr>
          <p:nvPr/>
        </p:nvSpPr>
        <p:spPr>
          <a:xfrm>
            <a:off x="8567738" y="4777562"/>
            <a:ext cx="576262" cy="2786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16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6" name="Прямоугольник: скругленные противолежащие углы 5">
            <a:extLst>
              <a:ext uri="{FF2B5EF4-FFF2-40B4-BE49-F238E27FC236}">
                <a16:creationId xmlns:a16="http://schemas.microsoft.com/office/drawing/2014/main" id="{9F6FA4B8-DAAB-33A2-2FF4-D32CC00929AC}"/>
              </a:ext>
            </a:extLst>
          </p:cNvPr>
          <p:cNvSpPr/>
          <p:nvPr/>
        </p:nvSpPr>
        <p:spPr>
          <a:xfrm>
            <a:off x="8515675" y="4725009"/>
            <a:ext cx="549353" cy="243940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81C304-38B3-D409-3781-C54CA8C9F280}"/>
              </a:ext>
            </a:extLst>
          </p:cNvPr>
          <p:cNvSpPr txBox="1"/>
          <p:nvPr/>
        </p:nvSpPr>
        <p:spPr>
          <a:xfrm>
            <a:off x="8602180" y="4693090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48817" y="4662312"/>
            <a:ext cx="4557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500 000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Грант,    </a:t>
            </a: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250 000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свои средства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65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E2CD7497-2FAE-A4ED-B25A-087FE958A70A}"/>
              </a:ext>
            </a:extLst>
          </p:cNvPr>
          <p:cNvSpPr/>
          <p:nvPr/>
        </p:nvSpPr>
        <p:spPr>
          <a:xfrm>
            <a:off x="778669" y="1684020"/>
            <a:ext cx="2796540" cy="2745466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3353F3F-1D03-D227-E5AE-874E22D01EB7}"/>
              </a:ext>
            </a:extLst>
          </p:cNvPr>
          <p:cNvSpPr/>
          <p:nvPr/>
        </p:nvSpPr>
        <p:spPr>
          <a:xfrm>
            <a:off x="1241584" y="2162175"/>
            <a:ext cx="1870710" cy="183642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9D675C43-E81E-B19B-9C4E-B64570638E6A}"/>
              </a:ext>
            </a:extLst>
          </p:cNvPr>
          <p:cNvSpPr/>
          <p:nvPr/>
        </p:nvSpPr>
        <p:spPr>
          <a:xfrm>
            <a:off x="1745456" y="2676525"/>
            <a:ext cx="862965" cy="84201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7D4200C-FA5B-6CB7-0E2B-AD52D40FB0CF}"/>
              </a:ext>
            </a:extLst>
          </p:cNvPr>
          <p:cNvSpPr/>
          <p:nvPr/>
        </p:nvSpPr>
        <p:spPr>
          <a:xfrm>
            <a:off x="4950025" y="1223889"/>
            <a:ext cx="3903518" cy="355367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1932810E-729A-85FA-6B70-560D04E44F27}"/>
              </a:ext>
            </a:extLst>
          </p:cNvPr>
          <p:cNvSpPr/>
          <p:nvPr/>
        </p:nvSpPr>
        <p:spPr>
          <a:xfrm>
            <a:off x="5507343" y="1794163"/>
            <a:ext cx="2795537" cy="2541696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1E5C230F-FD4C-EC18-0117-D06641911BDC}"/>
              </a:ext>
            </a:extLst>
          </p:cNvPr>
          <p:cNvSpPr/>
          <p:nvPr/>
        </p:nvSpPr>
        <p:spPr>
          <a:xfrm>
            <a:off x="6200653" y="2707358"/>
            <a:ext cx="1475510" cy="115425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043E2B-2549-8C93-73DE-5D83F8FD65B9}"/>
              </a:ext>
            </a:extLst>
          </p:cNvPr>
          <p:cNvSpPr txBox="1"/>
          <p:nvPr/>
        </p:nvSpPr>
        <p:spPr>
          <a:xfrm>
            <a:off x="434340" y="305835"/>
            <a:ext cx="518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Объем потенциального рынка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1F7FF9-3B64-23CC-7676-92FF1ADFB045}"/>
              </a:ext>
            </a:extLst>
          </p:cNvPr>
          <p:cNvSpPr txBox="1"/>
          <p:nvPr/>
        </p:nvSpPr>
        <p:spPr>
          <a:xfrm>
            <a:off x="911071" y="1149822"/>
            <a:ext cx="24166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Студенты-ветеринары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C25008-330F-FF5F-B245-6D6C224EC92F}"/>
              </a:ext>
            </a:extLst>
          </p:cNvPr>
          <p:cNvSpPr txBox="1"/>
          <p:nvPr/>
        </p:nvSpPr>
        <p:spPr>
          <a:xfrm>
            <a:off x="5729287" y="829055"/>
            <a:ext cx="2636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услуг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5E92B7-3A0A-B0C4-632F-9431512D70BD}"/>
              </a:ext>
            </a:extLst>
          </p:cNvPr>
          <p:cNvSpPr txBox="1"/>
          <p:nvPr/>
        </p:nvSpPr>
        <p:spPr>
          <a:xfrm>
            <a:off x="1510145" y="1762065"/>
            <a:ext cx="15149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7 002 чел.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3F482A-D67C-6E0C-6663-A461F6C10B76}"/>
              </a:ext>
            </a:extLst>
          </p:cNvPr>
          <p:cNvSpPr txBox="1"/>
          <p:nvPr/>
        </p:nvSpPr>
        <p:spPr>
          <a:xfrm>
            <a:off x="1824503" y="2781486"/>
            <a:ext cx="683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186 чел.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6F8751-013B-22AF-9E4B-94B5E365456C}"/>
              </a:ext>
            </a:extLst>
          </p:cNvPr>
          <p:cNvSpPr txBox="1"/>
          <p:nvPr/>
        </p:nvSpPr>
        <p:spPr>
          <a:xfrm>
            <a:off x="1547904" y="2321437"/>
            <a:ext cx="1456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ru-RU" dirty="0"/>
              <a:t> </a:t>
            </a: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3 570 чел.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84C5B2-6F17-45F1-70D0-CB9B2A250B8B}"/>
              </a:ext>
            </a:extLst>
          </p:cNvPr>
          <p:cNvSpPr txBox="1"/>
          <p:nvPr/>
        </p:nvSpPr>
        <p:spPr>
          <a:xfrm>
            <a:off x="6431275" y="2897381"/>
            <a:ext cx="12549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~ 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48 000  + 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368 000 животных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72DB9F-2989-7E08-A5D3-B2A1498A7C78}"/>
              </a:ext>
            </a:extLst>
          </p:cNvPr>
          <p:cNvSpPr txBox="1"/>
          <p:nvPr/>
        </p:nvSpPr>
        <p:spPr>
          <a:xfrm>
            <a:off x="5916812" y="1455608"/>
            <a:ext cx="2520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~ </a:t>
            </a:r>
            <a:r>
              <a:rPr lang="ru-RU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67 000 000 животных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A699AD-4D61-59DD-03CE-262668A211F5}"/>
              </a:ext>
            </a:extLst>
          </p:cNvPr>
          <p:cNvSpPr txBox="1"/>
          <p:nvPr/>
        </p:nvSpPr>
        <p:spPr>
          <a:xfrm rot="16200000">
            <a:off x="7154123" y="1296028"/>
            <a:ext cx="798680" cy="212641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pPr>
              <a:lnSpc>
                <a:spcPct val="95000"/>
              </a:lnSpc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~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743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000 +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5000"/>
              </a:lnSpc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5 152 000 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5000"/>
              </a:lnSpc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животных</a:t>
            </a:r>
          </a:p>
        </p:txBody>
      </p:sp>
      <p:sp>
        <p:nvSpPr>
          <p:cNvPr id="21" name="Номер слайда 3">
            <a:extLst>
              <a:ext uri="{FF2B5EF4-FFF2-40B4-BE49-F238E27FC236}">
                <a16:creationId xmlns:a16="http://schemas.microsoft.com/office/drawing/2014/main" id="{B8AE9D87-24BE-74ED-1837-9853B418816C}"/>
              </a:ext>
            </a:extLst>
          </p:cNvPr>
          <p:cNvSpPr txBox="1">
            <a:spLocks/>
          </p:cNvSpPr>
          <p:nvPr/>
        </p:nvSpPr>
        <p:spPr>
          <a:xfrm>
            <a:off x="8567738" y="4777562"/>
            <a:ext cx="576262" cy="2786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17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22" name="Прямоугольник: скругленные противолежащие углы 21">
            <a:extLst>
              <a:ext uri="{FF2B5EF4-FFF2-40B4-BE49-F238E27FC236}">
                <a16:creationId xmlns:a16="http://schemas.microsoft.com/office/drawing/2014/main" id="{56A09207-E40B-1801-2E33-89D539413A63}"/>
              </a:ext>
            </a:extLst>
          </p:cNvPr>
          <p:cNvSpPr/>
          <p:nvPr/>
        </p:nvSpPr>
        <p:spPr>
          <a:xfrm>
            <a:off x="8515675" y="4725009"/>
            <a:ext cx="549353" cy="243940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68FA23-F3DD-5C37-227E-60237964A4DA}"/>
              </a:ext>
            </a:extLst>
          </p:cNvPr>
          <p:cNvSpPr txBox="1"/>
          <p:nvPr/>
        </p:nvSpPr>
        <p:spPr>
          <a:xfrm>
            <a:off x="8602180" y="4693090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14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28307" y="1403937"/>
            <a:ext cx="983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Россия</a:t>
            </a:r>
          </a:p>
        </p:txBody>
      </p:sp>
      <p:cxnSp>
        <p:nvCxnSpPr>
          <p:cNvPr id="16" name="Прямая соединительная линия 15"/>
          <p:cNvCxnSpPr>
            <a:stCxn id="4" idx="7"/>
            <a:endCxn id="2" idx="2"/>
          </p:cNvCxnSpPr>
          <p:nvPr/>
        </p:nvCxnSpPr>
        <p:spPr>
          <a:xfrm flipV="1">
            <a:off x="3165665" y="1773269"/>
            <a:ext cx="754479" cy="312815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/>
          <p:cNvCxnSpPr>
            <a:stCxn id="2" idx="2"/>
            <a:endCxn id="7" idx="1"/>
          </p:cNvCxnSpPr>
          <p:nvPr/>
        </p:nvCxnSpPr>
        <p:spPr>
          <a:xfrm flipV="1">
            <a:off x="3920144" y="1744313"/>
            <a:ext cx="1601538" cy="28956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441679" y="1994635"/>
            <a:ext cx="1566253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Федеральный  округ</a:t>
            </a:r>
          </a:p>
        </p:txBody>
      </p:sp>
      <p:cxnSp>
        <p:nvCxnSpPr>
          <p:cNvPr id="33" name="Прямая соединительная линия 32"/>
          <p:cNvCxnSpPr>
            <a:stCxn id="5" idx="6"/>
            <a:endCxn id="31" idx="2"/>
          </p:cNvCxnSpPr>
          <p:nvPr/>
        </p:nvCxnSpPr>
        <p:spPr>
          <a:xfrm flipV="1">
            <a:off x="3112294" y="2530166"/>
            <a:ext cx="1112512" cy="550219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>
            <a:stCxn id="31" idx="2"/>
          </p:cNvCxnSpPr>
          <p:nvPr/>
        </p:nvCxnSpPr>
        <p:spPr>
          <a:xfrm>
            <a:off x="4224806" y="2530166"/>
            <a:ext cx="1374816" cy="69592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548955" y="3750684"/>
            <a:ext cx="983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Омск</a:t>
            </a:r>
          </a:p>
        </p:txBody>
      </p:sp>
      <p:cxnSp>
        <p:nvCxnSpPr>
          <p:cNvPr id="43" name="Прямая соединительная линия 42"/>
          <p:cNvCxnSpPr>
            <a:endCxn id="39" idx="0"/>
          </p:cNvCxnSpPr>
          <p:nvPr/>
        </p:nvCxnSpPr>
        <p:spPr>
          <a:xfrm>
            <a:off x="2564250" y="3276986"/>
            <a:ext cx="1476542" cy="473698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/>
          <p:cNvCxnSpPr>
            <a:stCxn id="39" idx="0"/>
            <a:endCxn id="9" idx="2"/>
          </p:cNvCxnSpPr>
          <p:nvPr/>
        </p:nvCxnSpPr>
        <p:spPr>
          <a:xfrm flipV="1">
            <a:off x="4040792" y="3284487"/>
            <a:ext cx="2159861" cy="466197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299383" y="4477729"/>
            <a:ext cx="31689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Источники: </a:t>
            </a:r>
            <a:r>
              <a:rPr lang="en-GB" sz="1100" u="sng" dirty="0">
                <a:solidFill>
                  <a:srgbClr val="0563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https://postupi.online/specialnost/36.05.01/vuzi/</a:t>
            </a:r>
            <a:endParaRPr lang="ru-RU" sz="1100" u="sng" dirty="0">
              <a:solidFill>
                <a:srgbClr val="0563C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649233" y="4856329"/>
            <a:ext cx="45437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 tooltip="https://fedpress-ru.turbopages.org/fedpress.ru/s/article/2907512"/>
              </a:rPr>
              <a:t>https://fedpress-ru.turbopages.org/fedpress.ru/s/article/2907512</a:t>
            </a:r>
            <a:endParaRPr lang="ru-RU" sz="1100" dirty="0">
              <a:solidFill>
                <a:schemeClr val="accent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20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3" grpId="0"/>
      <p:bldP spid="14" grpId="0"/>
      <p:bldP spid="15" grpId="0"/>
      <p:bldP spid="17" grpId="0"/>
      <p:bldP spid="19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6FFD39-01C8-B84E-1DFF-A617ACBFA96C}"/>
              </a:ext>
            </a:extLst>
          </p:cNvPr>
          <p:cNvSpPr txBox="1"/>
          <p:nvPr/>
        </p:nvSpPr>
        <p:spPr>
          <a:xfrm>
            <a:off x="1318260" y="198120"/>
            <a:ext cx="78257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Средняя стоимость ветеринарных услуг </a:t>
            </a:r>
          </a:p>
          <a:p>
            <a:pPr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клиниках </a:t>
            </a:r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г.Омска</a:t>
            </a:r>
            <a:endParaRPr lang="ru-RU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DDA6E207-BAF6-0B25-AAC2-21FA36260793}"/>
              </a:ext>
            </a:extLst>
          </p:cNvPr>
          <p:cNvSpPr txBox="1">
            <a:spLocks/>
          </p:cNvSpPr>
          <p:nvPr/>
        </p:nvSpPr>
        <p:spPr>
          <a:xfrm>
            <a:off x="8567738" y="4777562"/>
            <a:ext cx="576262" cy="2786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18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6" name="Прямоугольник: скругленные противолежащие углы 5">
            <a:extLst>
              <a:ext uri="{FF2B5EF4-FFF2-40B4-BE49-F238E27FC236}">
                <a16:creationId xmlns:a16="http://schemas.microsoft.com/office/drawing/2014/main" id="{458888AC-D850-F074-3D5F-107300369E6E}"/>
              </a:ext>
            </a:extLst>
          </p:cNvPr>
          <p:cNvSpPr/>
          <p:nvPr/>
        </p:nvSpPr>
        <p:spPr>
          <a:xfrm>
            <a:off x="8515675" y="4725009"/>
            <a:ext cx="549353" cy="243940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2EE59D-7263-E647-4F17-0D6C41A4D347}"/>
              </a:ext>
            </a:extLst>
          </p:cNvPr>
          <p:cNvSpPr txBox="1"/>
          <p:nvPr/>
        </p:nvSpPr>
        <p:spPr>
          <a:xfrm>
            <a:off x="8602180" y="4693090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15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46" y="1270511"/>
            <a:ext cx="8611145" cy="342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40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-219934" y="89221"/>
            <a:ext cx="5810176" cy="323850"/>
          </a:xfrm>
          <a:prstGeom prst="rect">
            <a:avLst/>
          </a:prstGeom>
        </p:spPr>
        <p:txBody>
          <a:bodyPr/>
          <a:lstStyle/>
          <a:p>
            <a:pPr lvl="0"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План коммерциализации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5517" y="603573"/>
            <a:ext cx="65441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4"/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«СВ-Поиск»: </a:t>
            </a: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Возможность монетизации за счет рекламы и  </a:t>
            </a:r>
            <a:r>
              <a:rPr lang="ru-RU" dirty="0" err="1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донатов</a:t>
            </a: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 от пользователей, 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нашедших своих питомцев</a:t>
            </a:r>
          </a:p>
          <a:p>
            <a:pPr>
              <a:lnSpc>
                <a:spcPct val="90000"/>
              </a:lnSpc>
            </a:pPr>
            <a:endParaRPr lang="ru-RU" dirty="0">
              <a:latin typeface="Times New Roman" panose="02020603050405020304" pitchFamily="18" charset="0"/>
              <a:ea typeface="Microsoft JhengHei UI Light" panose="020B0304030504040204" pitchFamily="34" charset="-120"/>
              <a:cs typeface="Times New Roman" panose="02020603050405020304" pitchFamily="18" charset="0"/>
            </a:endParaRPr>
          </a:p>
          <a:p>
            <a:r>
              <a:rPr lang="ru-RU" b="1" dirty="0">
                <a:solidFill>
                  <a:schemeClr val="accent4"/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«СВ-Помощь»: </a:t>
            </a: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Получение процента от состоявшейся услуги</a:t>
            </a:r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867084"/>
              </p:ext>
            </p:extLst>
          </p:nvPr>
        </p:nvGraphicFramePr>
        <p:xfrm>
          <a:off x="144780" y="1670250"/>
          <a:ext cx="8919383" cy="26136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6791">
                  <a:extLst>
                    <a:ext uri="{9D8B030D-6E8A-4147-A177-3AD203B41FA5}">
                      <a16:colId xmlns:a16="http://schemas.microsoft.com/office/drawing/2014/main" val="1501910689"/>
                    </a:ext>
                  </a:extLst>
                </a:gridCol>
                <a:gridCol w="1106964">
                  <a:extLst>
                    <a:ext uri="{9D8B030D-6E8A-4147-A177-3AD203B41FA5}">
                      <a16:colId xmlns:a16="http://schemas.microsoft.com/office/drawing/2014/main" val="2934780925"/>
                    </a:ext>
                  </a:extLst>
                </a:gridCol>
                <a:gridCol w="1102066">
                  <a:extLst>
                    <a:ext uri="{9D8B030D-6E8A-4147-A177-3AD203B41FA5}">
                      <a16:colId xmlns:a16="http://schemas.microsoft.com/office/drawing/2014/main" val="2033917759"/>
                    </a:ext>
                  </a:extLst>
                </a:gridCol>
                <a:gridCol w="847366">
                  <a:extLst>
                    <a:ext uri="{9D8B030D-6E8A-4147-A177-3AD203B41FA5}">
                      <a16:colId xmlns:a16="http://schemas.microsoft.com/office/drawing/2014/main" val="3054951508"/>
                    </a:ext>
                  </a:extLst>
                </a:gridCol>
                <a:gridCol w="729813">
                  <a:extLst>
                    <a:ext uri="{9D8B030D-6E8A-4147-A177-3AD203B41FA5}">
                      <a16:colId xmlns:a16="http://schemas.microsoft.com/office/drawing/2014/main" val="2742343699"/>
                    </a:ext>
                  </a:extLst>
                </a:gridCol>
                <a:gridCol w="720016">
                  <a:extLst>
                    <a:ext uri="{9D8B030D-6E8A-4147-A177-3AD203B41FA5}">
                      <a16:colId xmlns:a16="http://schemas.microsoft.com/office/drawing/2014/main" val="2275933378"/>
                    </a:ext>
                  </a:extLst>
                </a:gridCol>
                <a:gridCol w="891447">
                  <a:extLst>
                    <a:ext uri="{9D8B030D-6E8A-4147-A177-3AD203B41FA5}">
                      <a16:colId xmlns:a16="http://schemas.microsoft.com/office/drawing/2014/main" val="1617101079"/>
                    </a:ext>
                  </a:extLst>
                </a:gridCol>
                <a:gridCol w="964920">
                  <a:extLst>
                    <a:ext uri="{9D8B030D-6E8A-4147-A177-3AD203B41FA5}">
                      <a16:colId xmlns:a16="http://schemas.microsoft.com/office/drawing/2014/main" val="3769165939"/>
                    </a:ext>
                  </a:extLst>
                </a:gridCol>
              </a:tblGrid>
              <a:tr h="887271">
                <a:tc>
                  <a:txBody>
                    <a:bodyPr/>
                    <a:lstStyle/>
                    <a:p>
                      <a:endParaRPr lang="ru-RU" sz="1300" b="1" dirty="0">
                        <a:latin typeface="Microsoft JhengHei UI Light" panose="020B0304030504040204" pitchFamily="34" charset="-120"/>
                        <a:ea typeface="Microsoft JhengHei UI Light" panose="020B0304030504040204" pitchFamily="34" charset="-12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3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cs typeface="+mn-cs"/>
                        </a:rPr>
                        <a:t>Средняя цена услуги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3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cs typeface="+mn-cs"/>
                        </a:rPr>
                        <a:t>ветеринара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3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(руб.)</a:t>
                      </a:r>
                    </a:p>
                    <a:p>
                      <a:endParaRPr lang="ru-RU" sz="1300" b="1" dirty="0">
                        <a:latin typeface="Microsoft JhengHei UI Light" panose="020B0304030504040204" pitchFamily="34" charset="-120"/>
                        <a:ea typeface="Microsoft JhengHei UI Light" panose="020B0304030504040204" pitchFamily="34" charset="-12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300" b="1" dirty="0"/>
                        <a:t>Средняя цена услуги </a:t>
                      </a:r>
                    </a:p>
                    <a:p>
                      <a:pPr marL="0" marR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300" b="1" dirty="0"/>
                        <a:t>Студента-</a:t>
                      </a:r>
                    </a:p>
                    <a:p>
                      <a:pPr marL="0" marR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300" b="1" dirty="0"/>
                        <a:t>ветеринара </a:t>
                      </a:r>
                    </a:p>
                    <a:p>
                      <a:pPr marL="0" marR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300" b="1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(руб.)</a:t>
                      </a:r>
                      <a:endParaRPr lang="ru-RU" sz="1300" b="1" dirty="0">
                        <a:latin typeface="Microsoft JhengHei UI Light" panose="020B0304030504040204" pitchFamily="34" charset="-120"/>
                        <a:ea typeface="Microsoft JhengHei UI Light" panose="020B0304030504040204" pitchFamily="34" charset="-12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ru-RU" sz="1300" b="1" dirty="0"/>
                        <a:t>Наша комиссия </a:t>
                      </a:r>
                    </a:p>
                    <a:p>
                      <a:r>
                        <a:rPr lang="ru-RU" sz="1300" b="1" dirty="0"/>
                        <a:t>(</a:t>
                      </a:r>
                      <a:r>
                        <a:rPr lang="ru-RU" sz="1300" b="1" dirty="0" err="1"/>
                        <a:t>руб</a:t>
                      </a:r>
                      <a:r>
                        <a:rPr lang="ru-RU" sz="1300" b="1" dirty="0"/>
                        <a:t>)</a:t>
                      </a:r>
                      <a:endParaRPr lang="ru-RU" sz="1300" b="1" dirty="0">
                        <a:latin typeface="Microsoft JhengHei UI Light" panose="020B0304030504040204" pitchFamily="34" charset="-120"/>
                        <a:ea typeface="Microsoft JhengHei UI Light" panose="020B0304030504040204" pitchFamily="34" charset="-12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ru-RU" sz="1300" b="1" dirty="0"/>
                        <a:t>Кол-во </a:t>
                      </a:r>
                    </a:p>
                    <a:p>
                      <a:r>
                        <a:rPr lang="ru-RU" sz="1300" b="1" dirty="0"/>
                        <a:t>услуг в </a:t>
                      </a:r>
                    </a:p>
                    <a:p>
                      <a:r>
                        <a:rPr lang="ru-RU" sz="1300" b="1" dirty="0"/>
                        <a:t>день</a:t>
                      </a:r>
                      <a:endParaRPr lang="ru-RU" sz="1300" b="1" dirty="0">
                        <a:latin typeface="Microsoft JhengHei UI Light" panose="020B0304030504040204" pitchFamily="34" charset="-120"/>
                        <a:ea typeface="Microsoft JhengHei UI Light" panose="020B0304030504040204" pitchFamily="34" charset="-12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300" b="1" dirty="0"/>
                        <a:t>Доход</a:t>
                      </a:r>
                      <a:r>
                        <a:rPr lang="ru-RU" sz="1300" b="1" baseline="0" dirty="0"/>
                        <a:t> в день </a:t>
                      </a:r>
                    </a:p>
                    <a:p>
                      <a:pPr marL="0" marR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300" b="1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(руб.)</a:t>
                      </a:r>
                    </a:p>
                    <a:p>
                      <a:endParaRPr lang="ru-RU" sz="1300" b="1" dirty="0">
                        <a:latin typeface="Microsoft JhengHei UI Light" panose="020B0304030504040204" pitchFamily="34" charset="-120"/>
                        <a:ea typeface="Microsoft JhengHei UI Light" panose="020B0304030504040204" pitchFamily="34" charset="-12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300" b="1" dirty="0"/>
                        <a:t>Доход</a:t>
                      </a:r>
                      <a:r>
                        <a:rPr lang="ru-RU" sz="1300" b="1" baseline="0" dirty="0"/>
                        <a:t> в</a:t>
                      </a:r>
                    </a:p>
                    <a:p>
                      <a:pPr marL="0" marR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300" b="1" baseline="0" dirty="0"/>
                        <a:t> месяц </a:t>
                      </a:r>
                    </a:p>
                    <a:p>
                      <a:pPr marL="0" marR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300" b="1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(руб.)</a:t>
                      </a:r>
                    </a:p>
                    <a:p>
                      <a:endParaRPr lang="ru-RU" sz="1300" b="1" dirty="0">
                        <a:latin typeface="Microsoft JhengHei UI Light" panose="020B0304030504040204" pitchFamily="34" charset="-120"/>
                        <a:ea typeface="Microsoft JhengHei UI Light" panose="020B0304030504040204" pitchFamily="34" charset="-120"/>
                      </a:endParaRPr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300" b="1" dirty="0"/>
                        <a:t>Доход </a:t>
                      </a:r>
                    </a:p>
                    <a:p>
                      <a:r>
                        <a:rPr lang="ru-RU" sz="1300" b="1" dirty="0"/>
                        <a:t>в год</a:t>
                      </a:r>
                    </a:p>
                    <a:p>
                      <a:pPr marL="0" marR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300" b="1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(руб.)</a:t>
                      </a:r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631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1400" b="1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На этапе внедрения</a:t>
                      </a:r>
                      <a:r>
                        <a:rPr lang="ru-RU" sz="1400" b="1" baseline="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400" b="1" baseline="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MVP</a:t>
                      </a:r>
                      <a:r>
                        <a:rPr lang="ru-RU" sz="1400" b="1" baseline="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 проекта</a:t>
                      </a:r>
                      <a:endParaRPr lang="ru-RU" sz="1400" b="1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1 000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</a:t>
                      </a:r>
                      <a:endParaRPr lang="ru-RU" sz="14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200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6 000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72 000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916933608"/>
                  </a:ext>
                </a:extLst>
              </a:tr>
              <a:tr h="187960">
                <a:tc>
                  <a:txBody>
                    <a:bodyPr/>
                    <a:lstStyle/>
                    <a:p>
                      <a:pPr algn="ctr"/>
                      <a:r>
                        <a:rPr lang="ru-RU" sz="1400" b="1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На этапе внедрения </a:t>
                      </a:r>
                    </a:p>
                    <a:p>
                      <a:pPr algn="ctr"/>
                      <a:r>
                        <a:rPr lang="ru-RU" sz="1400" b="1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полной версии</a:t>
                      </a:r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300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1500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45 000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540 000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5170717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1400" b="1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Масштабирование (СФО)</a:t>
                      </a:r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300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210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21 000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630 000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7 560 000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759304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1400" b="1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Масштабирование Россия</a:t>
                      </a:r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300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1 335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133 500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4 005 000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ea typeface="Microsoft JhengHei UI Light" panose="020B0304030504040204" pitchFamily="34" charset="-120"/>
                          <a:cs typeface="Times New Roman" panose="02020603050405020304" pitchFamily="18" charset="0"/>
                        </a:rPr>
                        <a:t>48 060 000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40883400"/>
                  </a:ext>
                </a:extLst>
              </a:tr>
            </a:tbl>
          </a:graphicData>
        </a:graphic>
      </p:graphicFrame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E60F7CB9-25CB-19E4-3CDD-2CF8A3B2F593}"/>
              </a:ext>
            </a:extLst>
          </p:cNvPr>
          <p:cNvSpPr txBox="1">
            <a:spLocks/>
          </p:cNvSpPr>
          <p:nvPr/>
        </p:nvSpPr>
        <p:spPr>
          <a:xfrm>
            <a:off x="8567738" y="4777562"/>
            <a:ext cx="576262" cy="2786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19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7" name="Прямоугольник: скругленные противолежащие углы 6">
            <a:extLst>
              <a:ext uri="{FF2B5EF4-FFF2-40B4-BE49-F238E27FC236}">
                <a16:creationId xmlns:a16="http://schemas.microsoft.com/office/drawing/2014/main" id="{26AB11B9-7E3E-98D5-7999-43BB2682F40C}"/>
              </a:ext>
            </a:extLst>
          </p:cNvPr>
          <p:cNvSpPr/>
          <p:nvPr/>
        </p:nvSpPr>
        <p:spPr>
          <a:xfrm>
            <a:off x="8515675" y="4725009"/>
            <a:ext cx="549353" cy="243940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7E07BB-9771-D2DB-E50E-0F3064ED4B35}"/>
              </a:ext>
            </a:extLst>
          </p:cNvPr>
          <p:cNvSpPr txBox="1"/>
          <p:nvPr/>
        </p:nvSpPr>
        <p:spPr>
          <a:xfrm>
            <a:off x="8602180" y="4693090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82702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76D6C9-FF7C-4E33-7C3D-7B6A9AC73F7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62811" y="157254"/>
            <a:ext cx="5912480" cy="573088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идеи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FE3FD1A-E9EE-0137-6675-867C2C8BE81B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730342"/>
            <a:ext cx="8475623" cy="4787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0488" indent="0" algn="ctr">
              <a:spcBef>
                <a:spcPts val="0"/>
              </a:spcBef>
              <a:buClr>
                <a:schemeClr val="accent4"/>
              </a:buClr>
              <a:buSzPct val="185000"/>
              <a:tabLst>
                <a:tab pos="361950" algn="l"/>
              </a:tabLst>
            </a:pPr>
            <a:r>
              <a:rPr lang="en-US" sz="1500" dirty="0">
                <a:solidFill>
                  <a:sysClr val="windowText" lastClr="000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 </a:t>
            </a:r>
            <a:r>
              <a:rPr lang="ru-RU" sz="1500" dirty="0">
                <a:solidFill>
                  <a:sysClr val="windowText" lastClr="000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Всего в России насчитывается 67 млн кошек и собак; из них 4,1 млн, </a:t>
            </a:r>
            <a:endParaRPr lang="en-US" sz="1500" dirty="0">
              <a:solidFill>
                <a:sysClr val="windowText" lastClr="000000"/>
              </a:solidFill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  <a:p>
            <a:pPr marL="90488" indent="0" algn="ctr">
              <a:spcBef>
                <a:spcPts val="0"/>
              </a:spcBef>
              <a:buClr>
                <a:schemeClr val="accent4"/>
              </a:buClr>
              <a:buSzPct val="185000"/>
              <a:buNone/>
              <a:tabLst>
                <a:tab pos="271463" algn="l"/>
              </a:tabLst>
            </a:pPr>
            <a:r>
              <a:rPr lang="ru-RU" sz="1500" dirty="0">
                <a:solidFill>
                  <a:sysClr val="windowText" lastClr="000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или 6%, ̶  бездомные: 3,2 млн кошек и 735 тысяч собак живут на улице, </a:t>
            </a:r>
          </a:p>
          <a:p>
            <a:pPr marL="90488" indent="0" algn="ctr"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SzPct val="185000"/>
              <a:buNone/>
              <a:tabLst>
                <a:tab pos="271463" algn="l"/>
              </a:tabLst>
            </a:pPr>
            <a:r>
              <a:rPr lang="ru-RU" sz="1500" dirty="0">
                <a:solidFill>
                  <a:sysClr val="windowText" lastClr="000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еще 144 тысячи животных  ̶  в приютах; *</a:t>
            </a:r>
          </a:p>
          <a:p>
            <a:pPr marL="90488" indent="0" algn="ctr">
              <a:spcBef>
                <a:spcPts val="0"/>
              </a:spcBef>
              <a:buClr>
                <a:schemeClr val="accent4"/>
              </a:buClr>
              <a:buSzPct val="185000"/>
              <a:tabLst>
                <a:tab pos="271463" algn="l"/>
              </a:tabLst>
            </a:pP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  Ежедневно в России теряется около 1000 животных, найденных </a:t>
            </a:r>
          </a:p>
          <a:p>
            <a:pPr marL="90488" indent="0" algn="ctr"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SzPct val="185000"/>
              <a:buNone/>
              <a:tabLst>
                <a:tab pos="271463" algn="l"/>
              </a:tabLst>
            </a:pP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животных </a:t>
            </a:r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̶ </a:t>
            </a: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менее 50% от потерянных ;*</a:t>
            </a:r>
          </a:p>
          <a:p>
            <a:pPr marL="90488" indent="0" algn="ctr">
              <a:spcBef>
                <a:spcPts val="0"/>
              </a:spcBef>
              <a:buClr>
                <a:schemeClr val="accent4"/>
              </a:buClr>
              <a:buSzPct val="185000"/>
              <a:tabLst>
                <a:tab pos="271463" algn="l"/>
              </a:tabLst>
            </a:pP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 Количество отказов   от домашних животных в год – 26 % или около </a:t>
            </a:r>
            <a:endParaRPr lang="en-US" sz="1500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  <a:p>
            <a:pPr marL="90488" indent="0" algn="ctr">
              <a:spcBef>
                <a:spcPts val="0"/>
              </a:spcBef>
              <a:buClr>
                <a:schemeClr val="accent4"/>
              </a:buClr>
              <a:buSzPct val="185000"/>
              <a:buNone/>
              <a:tabLst>
                <a:tab pos="271463" algn="l"/>
              </a:tabLst>
            </a:pP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17,5 млн, 3% (около 525 000) из которых старые или больные попадают </a:t>
            </a:r>
            <a:endParaRPr lang="en-US" sz="1500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  <a:p>
            <a:pPr marL="90488" indent="0" algn="ctr">
              <a:spcBef>
                <a:spcPts val="0"/>
              </a:spcBef>
              <a:buClr>
                <a:schemeClr val="accent4"/>
              </a:buClr>
              <a:buSzPct val="185000"/>
              <a:buNone/>
              <a:tabLst>
                <a:tab pos="271463" algn="l"/>
              </a:tabLst>
            </a:pP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на улицу из-за высокой стоимости ветеринарных услуг или </a:t>
            </a:r>
            <a:endParaRPr lang="en-US" sz="1500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  <a:p>
            <a:pPr marL="90488" indent="0" algn="ctr">
              <a:spcBef>
                <a:spcPts val="0"/>
              </a:spcBef>
              <a:buClr>
                <a:schemeClr val="accent4"/>
              </a:buClr>
              <a:buSzPct val="185000"/>
              <a:buNone/>
              <a:tabLst>
                <a:tab pos="271463" algn="l"/>
              </a:tabLst>
            </a:pP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невозможности осуществления лечения;*</a:t>
            </a:r>
          </a:p>
          <a:p>
            <a:pPr marL="90488" indent="0" algn="ctr">
              <a:spcBef>
                <a:spcPts val="0"/>
              </a:spcBef>
              <a:buClr>
                <a:schemeClr val="accent4"/>
              </a:buClr>
              <a:buSzPct val="185000"/>
              <a:buNone/>
              <a:tabLst>
                <a:tab pos="271463" algn="l"/>
              </a:tabLst>
            </a:pPr>
            <a:endParaRPr lang="ru-RU" sz="1500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  <a:p>
            <a:pPr marL="376238" indent="-285750" algn="ctr">
              <a:spcBef>
                <a:spcPts val="0"/>
              </a:spcBef>
              <a:buClr>
                <a:schemeClr val="accent4"/>
              </a:buClr>
              <a:buSzPct val="185000"/>
              <a:tabLst>
                <a:tab pos="271463" algn="l"/>
              </a:tabLst>
            </a:pP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Число </a:t>
            </a:r>
            <a:r>
              <a:rPr lang="ru-RU" sz="1500" dirty="0" err="1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обучающися</a:t>
            </a: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на 3-5 курсах факультета «Ветеринария» </a:t>
            </a:r>
            <a:r>
              <a:rPr lang="ru-RU" sz="1500" dirty="0" err="1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ОмГАУ</a:t>
            </a: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– около 300</a:t>
            </a:r>
          </a:p>
          <a:p>
            <a:pPr marL="90488" indent="0" algn="ctr">
              <a:spcBef>
                <a:spcPts val="0"/>
              </a:spcBef>
              <a:buClr>
                <a:schemeClr val="accent4"/>
              </a:buClr>
              <a:buSzPct val="185000"/>
              <a:buNone/>
              <a:tabLst>
                <a:tab pos="271463" algn="l"/>
              </a:tabLst>
            </a:pP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человек. Примерно 50% из них готовы оказывать помощь по уходу </a:t>
            </a:r>
          </a:p>
          <a:p>
            <a:pPr marL="90488" indent="0" algn="ctr">
              <a:spcBef>
                <a:spcPts val="0"/>
              </a:spcBef>
              <a:buClr>
                <a:schemeClr val="accent4"/>
              </a:buClr>
              <a:buSzPct val="185000"/>
              <a:buNone/>
              <a:tabLst>
                <a:tab pos="271463" algn="l"/>
              </a:tabLst>
            </a:pPr>
            <a:r>
              <a:rPr lang="ru-RU" sz="15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за больными  животными.</a:t>
            </a:r>
          </a:p>
          <a:p>
            <a:pPr marL="90488" indent="0" algn="ctr">
              <a:lnSpc>
                <a:spcPct val="75000"/>
              </a:lnSpc>
              <a:spcBef>
                <a:spcPts val="0"/>
              </a:spcBef>
              <a:buClr>
                <a:schemeClr val="accent4"/>
              </a:buClr>
              <a:buSzPct val="185000"/>
              <a:buNone/>
              <a:tabLst>
                <a:tab pos="271463" algn="l"/>
              </a:tabLst>
            </a:pPr>
            <a:endParaRPr lang="ru-RU" sz="1400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  <a:p>
            <a:pPr marL="449263" indent="0" algn="ctr">
              <a:spcBef>
                <a:spcPts val="0"/>
              </a:spcBef>
              <a:buClr>
                <a:schemeClr val="accent4"/>
              </a:buClr>
              <a:buSzPct val="185000"/>
              <a:buNone/>
              <a:tabLst>
                <a:tab pos="627063" algn="l"/>
              </a:tabLst>
            </a:pPr>
            <a:r>
              <a:rPr lang="ru-RU" sz="15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Таким образом, существует проблема увеличения количества</a:t>
            </a:r>
          </a:p>
          <a:p>
            <a:pPr marL="449263" indent="0" algn="ctr">
              <a:spcBef>
                <a:spcPts val="0"/>
              </a:spcBef>
              <a:buClr>
                <a:schemeClr val="accent4"/>
              </a:buClr>
              <a:buSzPct val="185000"/>
              <a:buNone/>
            </a:pPr>
            <a:r>
              <a:rPr lang="ru-RU" sz="15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бездомных животных,   за счет потерявшихся, не найденных </a:t>
            </a:r>
          </a:p>
          <a:p>
            <a:pPr marL="449263" indent="0" algn="ctr">
              <a:spcBef>
                <a:spcPts val="0"/>
              </a:spcBef>
              <a:buClr>
                <a:schemeClr val="accent4"/>
              </a:buClr>
              <a:buSzPct val="185000"/>
              <a:buNone/>
              <a:tabLst>
                <a:tab pos="627063" algn="l"/>
              </a:tabLst>
            </a:pPr>
            <a:r>
              <a:rPr lang="ru-RU" sz="15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вовремя животных,  или выброшенных по причине  </a:t>
            </a:r>
          </a:p>
          <a:p>
            <a:pPr marL="449263" indent="0" algn="ctr">
              <a:spcBef>
                <a:spcPts val="0"/>
              </a:spcBef>
              <a:buClr>
                <a:schemeClr val="accent4"/>
              </a:buClr>
              <a:buSzPct val="185000"/>
              <a:buNone/>
              <a:tabLst>
                <a:tab pos="627063" algn="l"/>
              </a:tabLst>
            </a:pPr>
            <a:r>
              <a:rPr lang="ru-RU" sz="15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невозможности ухода за ними.</a:t>
            </a:r>
            <a:endParaRPr lang="ru-RU" sz="1500" dirty="0">
              <a:latin typeface="STXihei" panose="02010600040101010101" pitchFamily="2" charset="-122"/>
              <a:ea typeface="STXihei" panose="02010600040101010101" pitchFamily="2" charset="-122"/>
            </a:endParaRPr>
          </a:p>
          <a:p>
            <a:pPr marL="152400" indent="0">
              <a:buNone/>
            </a:pPr>
            <a:r>
              <a:rPr lang="ru-RU" sz="1200" dirty="0">
                <a:latin typeface="STXihei" panose="02010600040101010101" pitchFamily="2" charset="-122"/>
                <a:ea typeface="STXihei" panose="02010600040101010101" pitchFamily="2" charset="-122"/>
              </a:rPr>
              <a:t>				                                                                                   </a:t>
            </a:r>
            <a:r>
              <a:rPr lang="ru-RU" sz="1200" dirty="0">
                <a:latin typeface="STXihei" panose="02010600040101010101" pitchFamily="2" charset="-122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sz="11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* По данным компании Mars </a:t>
            </a:r>
            <a:r>
              <a:rPr lang="ru-RU" sz="1100" dirty="0" err="1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Petcare</a:t>
            </a:r>
            <a:endParaRPr lang="ru-RU" sz="1100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  <a:p>
            <a:pPr marL="152400" indent="0">
              <a:buNone/>
            </a:pPr>
            <a:endParaRPr lang="ru-RU" dirty="0">
              <a:latin typeface="STXihei" panose="02010600040101010101" pitchFamily="2" charset="-122"/>
              <a:ea typeface="STXihei" panose="02010600040101010101" pitchFamily="2" charset="-122"/>
            </a:endParaRPr>
          </a:p>
        </p:txBody>
      </p:sp>
      <p:sp>
        <p:nvSpPr>
          <p:cNvPr id="299" name="Прямоугольник: скругленные противолежащие углы 298">
            <a:extLst>
              <a:ext uri="{FF2B5EF4-FFF2-40B4-BE49-F238E27FC236}">
                <a16:creationId xmlns:a16="http://schemas.microsoft.com/office/drawing/2014/main" id="{C3FE1FEF-36B5-0064-8566-D9882F909B39}"/>
              </a:ext>
            </a:extLst>
          </p:cNvPr>
          <p:cNvSpPr/>
          <p:nvPr/>
        </p:nvSpPr>
        <p:spPr>
          <a:xfrm>
            <a:off x="8515675" y="4685414"/>
            <a:ext cx="549353" cy="283535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4C6A27F4-8362-A6AA-78CF-8BAA38A14E09}"/>
              </a:ext>
            </a:extLst>
          </p:cNvPr>
          <p:cNvSpPr txBox="1"/>
          <p:nvPr/>
        </p:nvSpPr>
        <p:spPr>
          <a:xfrm>
            <a:off x="8643096" y="4661172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D65B99-43F5-3615-B4C5-85C24E9C4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0013" y="730342"/>
            <a:ext cx="792898" cy="79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41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304800"/>
            <a:ext cx="9144000" cy="496888"/>
          </a:xfrm>
          <a:prstGeom prst="rect">
            <a:avLst/>
          </a:prstGeom>
        </p:spPr>
        <p:txBody>
          <a:bodyPr/>
          <a:lstStyle/>
          <a:p>
            <a:pPr lvl="0"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План реализации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294967295"/>
          </p:nvPr>
        </p:nvSpPr>
        <p:spPr>
          <a:xfrm>
            <a:off x="8567738" y="4732338"/>
            <a:ext cx="576262" cy="3238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4C665FE9-9BAC-4209-9A4E-1EDDC23E6687}" type="slidenum">
              <a:rPr lang="ru-RU" smtClean="0">
                <a:solidFill>
                  <a:prstClr val="white"/>
                </a:solidFill>
              </a:rPr>
              <a:pPr>
                <a:defRPr/>
              </a:pPr>
              <a:t>20</a:t>
            </a:fld>
            <a:endParaRPr lang="ru-RU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42418" y="862122"/>
            <a:ext cx="61124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Сервис «СВ-Помощь» (</a:t>
            </a:r>
            <a:r>
              <a:rPr lang="en-GB" sz="16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web</a:t>
            </a:r>
            <a:r>
              <a:rPr lang="ru-RU" sz="16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-приложение)</a:t>
            </a:r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7195589"/>
              </p:ext>
            </p:extLst>
          </p:nvPr>
        </p:nvGraphicFramePr>
        <p:xfrm>
          <a:off x="1272362" y="1261110"/>
          <a:ext cx="6599275" cy="31631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4243">
                  <a:extLst>
                    <a:ext uri="{9D8B030D-6E8A-4147-A177-3AD203B41FA5}">
                      <a16:colId xmlns:a16="http://schemas.microsoft.com/office/drawing/2014/main" val="1969409536"/>
                    </a:ext>
                  </a:extLst>
                </a:gridCol>
                <a:gridCol w="3215032">
                  <a:extLst>
                    <a:ext uri="{9D8B030D-6E8A-4147-A177-3AD203B41FA5}">
                      <a16:colId xmlns:a16="http://schemas.microsoft.com/office/drawing/2014/main" val="3159923755"/>
                    </a:ext>
                  </a:extLst>
                </a:gridCol>
              </a:tblGrid>
              <a:tr h="270030"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Этап</a:t>
                      </a:r>
                      <a:endParaRPr lang="ru-RU" sz="1600" b="1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Срок</a:t>
                      </a:r>
                      <a:endParaRPr lang="ru-RU" sz="1600" b="1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976821975"/>
                  </a:ext>
                </a:extLst>
              </a:tr>
              <a:tr h="8001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Дополнительное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исследование для сбора </a:t>
                      </a:r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статистики для визуальной аналитики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 месяцев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84822170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Уточнение требований к функциям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месяц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43754666"/>
                  </a:ext>
                </a:extLst>
              </a:tr>
              <a:tr h="567013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Разработка дизайна приложения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месяца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8877096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Разработка </a:t>
                      </a:r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MVP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 месяцев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05114153"/>
                  </a:ext>
                </a:extLst>
              </a:tr>
              <a:tr h="617220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Тестирование разработанного  MVP  с помощью пользователей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месяца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62404549"/>
                  </a:ext>
                </a:extLst>
              </a:tr>
            </a:tbl>
          </a:graphicData>
        </a:graphic>
      </p:graphicFrame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D92587B7-6D06-6945-247E-E7C4F89C7071}"/>
              </a:ext>
            </a:extLst>
          </p:cNvPr>
          <p:cNvSpPr txBox="1">
            <a:spLocks/>
          </p:cNvSpPr>
          <p:nvPr/>
        </p:nvSpPr>
        <p:spPr>
          <a:xfrm>
            <a:off x="8567738" y="4777562"/>
            <a:ext cx="576262" cy="2786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20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5" name="Прямоугольник: скругленные противолежащие углы 4">
            <a:extLst>
              <a:ext uri="{FF2B5EF4-FFF2-40B4-BE49-F238E27FC236}">
                <a16:creationId xmlns:a16="http://schemas.microsoft.com/office/drawing/2014/main" id="{30C5064B-6FCC-B363-349E-FA9D33783C45}"/>
              </a:ext>
            </a:extLst>
          </p:cNvPr>
          <p:cNvSpPr/>
          <p:nvPr/>
        </p:nvSpPr>
        <p:spPr>
          <a:xfrm>
            <a:off x="8515675" y="4725009"/>
            <a:ext cx="549353" cy="243940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0AE3D6-94CD-214A-018B-73DAD6407D7C}"/>
              </a:ext>
            </a:extLst>
          </p:cNvPr>
          <p:cNvSpPr txBox="1"/>
          <p:nvPr/>
        </p:nvSpPr>
        <p:spPr>
          <a:xfrm>
            <a:off x="8602180" y="4693090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414365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423426"/>
            <a:ext cx="9144000" cy="323850"/>
          </a:xfrm>
          <a:prstGeom prst="rect">
            <a:avLst/>
          </a:prstGeom>
        </p:spPr>
        <p:txBody>
          <a:bodyPr/>
          <a:lstStyle/>
          <a:p>
            <a:pPr lvl="0"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План реализации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39702" y="1073436"/>
            <a:ext cx="6691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Сервис «СВ-поиск»  ( мобильное приложение)</a:t>
            </a:r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2191827"/>
              </p:ext>
            </p:extLst>
          </p:nvPr>
        </p:nvGraphicFramePr>
        <p:xfrm>
          <a:off x="1339702" y="1502735"/>
          <a:ext cx="6691424" cy="30509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08113">
                  <a:extLst>
                    <a:ext uri="{9D8B030D-6E8A-4147-A177-3AD203B41FA5}">
                      <a16:colId xmlns:a16="http://schemas.microsoft.com/office/drawing/2014/main" val="1969409536"/>
                    </a:ext>
                  </a:extLst>
                </a:gridCol>
                <a:gridCol w="2783311">
                  <a:extLst>
                    <a:ext uri="{9D8B030D-6E8A-4147-A177-3AD203B41FA5}">
                      <a16:colId xmlns:a16="http://schemas.microsoft.com/office/drawing/2014/main" val="3159923755"/>
                    </a:ext>
                  </a:extLst>
                </a:gridCol>
              </a:tblGrid>
              <a:tr h="280942"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Этап</a:t>
                      </a:r>
                      <a:endParaRPr lang="ru-RU" sz="1600" b="1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Срок</a:t>
                      </a:r>
                      <a:endParaRPr lang="ru-RU" sz="1600" b="1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976821975"/>
                  </a:ext>
                </a:extLst>
              </a:tr>
              <a:tr h="657106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Дополнительное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исследование для сбора </a:t>
                      </a:r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статистики для визуальной аналитики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 месяцев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84822170"/>
                  </a:ext>
                </a:extLst>
              </a:tr>
              <a:tr h="462408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Уточнение требований к функциям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месяц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43754666"/>
                  </a:ext>
                </a:extLst>
              </a:tr>
              <a:tr h="292047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Проектирование архитектуры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0,5 месяца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8877096"/>
                  </a:ext>
                </a:extLst>
              </a:tr>
              <a:tr h="46240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Улучшение параметров </a:t>
                      </a:r>
                      <a:r>
                        <a:rPr lang="ru-RU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нейросетевой</a:t>
                      </a:r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модели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месяцев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05114153"/>
                  </a:ext>
                </a:extLst>
              </a:tr>
              <a:tr h="75030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Разработка дизайна мобильного приложения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месяц</a:t>
                      </a:r>
                      <a:endParaRPr lang="ru-RU" sz="1600" dirty="0">
                        <a:latin typeface="Times New Roman" panose="02020603050405020304" pitchFamily="18" charset="0"/>
                        <a:ea typeface="Microsoft JhengHei UI Light" panose="020B03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62404549"/>
                  </a:ext>
                </a:extLst>
              </a:tr>
            </a:tbl>
          </a:graphicData>
        </a:graphic>
      </p:graphicFrame>
      <p:sp>
        <p:nvSpPr>
          <p:cNvPr id="3" name="Номер слайда 3">
            <a:extLst>
              <a:ext uri="{FF2B5EF4-FFF2-40B4-BE49-F238E27FC236}">
                <a16:creationId xmlns:a16="http://schemas.microsoft.com/office/drawing/2014/main" id="{0DE4CE39-70F7-CF7D-7246-A1FFAF265C28}"/>
              </a:ext>
            </a:extLst>
          </p:cNvPr>
          <p:cNvSpPr txBox="1">
            <a:spLocks/>
          </p:cNvSpPr>
          <p:nvPr/>
        </p:nvSpPr>
        <p:spPr>
          <a:xfrm>
            <a:off x="8567738" y="4777562"/>
            <a:ext cx="576262" cy="2786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21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5" name="Прямоугольник: скругленные противолежащие углы 4">
            <a:extLst>
              <a:ext uri="{FF2B5EF4-FFF2-40B4-BE49-F238E27FC236}">
                <a16:creationId xmlns:a16="http://schemas.microsoft.com/office/drawing/2014/main" id="{164BF735-6FEF-CC8E-AFDC-4A7B5556B974}"/>
              </a:ext>
            </a:extLst>
          </p:cNvPr>
          <p:cNvSpPr/>
          <p:nvPr/>
        </p:nvSpPr>
        <p:spPr>
          <a:xfrm>
            <a:off x="8515675" y="4725009"/>
            <a:ext cx="549353" cy="243940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7EAD4D-EFE6-DC2E-9270-220060E5AF5D}"/>
              </a:ext>
            </a:extLst>
          </p:cNvPr>
          <p:cNvSpPr txBox="1"/>
          <p:nvPr/>
        </p:nvSpPr>
        <p:spPr>
          <a:xfrm>
            <a:off x="8602180" y="4693090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55071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-79837" y="439422"/>
            <a:ext cx="9144000" cy="323850"/>
          </a:xfrm>
          <a:prstGeom prst="rect">
            <a:avLst/>
          </a:prstGeom>
        </p:spPr>
        <p:txBody>
          <a:bodyPr/>
          <a:lstStyle/>
          <a:p>
            <a:pPr lvl="0"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</a:t>
            </a:r>
            <a:endParaRPr lang="ru-RU" sz="1575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Google Shape;4525;p78"/>
          <p:cNvSpPr txBox="1">
            <a:spLocks/>
          </p:cNvSpPr>
          <p:nvPr/>
        </p:nvSpPr>
        <p:spPr>
          <a:xfrm>
            <a:off x="1285551" y="2431156"/>
            <a:ext cx="1799775" cy="220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defTabSz="685800">
              <a:buClr>
                <a:srgbClr val="3F3F3F"/>
              </a:buClr>
              <a:defRPr/>
            </a:pPr>
            <a:r>
              <a:rPr lang="ru-RU" sz="1125" dirty="0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Эммерт Екатерина</a:t>
            </a:r>
          </a:p>
        </p:txBody>
      </p:sp>
      <p:sp>
        <p:nvSpPr>
          <p:cNvPr id="17" name="Google Shape;4526;p78"/>
          <p:cNvSpPr txBox="1">
            <a:spLocks/>
          </p:cNvSpPr>
          <p:nvPr/>
        </p:nvSpPr>
        <p:spPr>
          <a:xfrm>
            <a:off x="1160214" y="2664491"/>
            <a:ext cx="1799775" cy="158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0" indent="0" defTabSz="685800">
              <a:buClr>
                <a:srgbClr val="3F3F3F"/>
              </a:buClr>
              <a:defRPr/>
            </a:pPr>
            <a:r>
              <a:rPr lang="ru-RU" sz="1050" dirty="0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Лидер, аналитик</a:t>
            </a:r>
          </a:p>
        </p:txBody>
      </p:sp>
      <p:sp>
        <p:nvSpPr>
          <p:cNvPr id="18" name="Google Shape;4527;p78"/>
          <p:cNvSpPr txBox="1">
            <a:spLocks/>
          </p:cNvSpPr>
          <p:nvPr/>
        </p:nvSpPr>
        <p:spPr>
          <a:xfrm>
            <a:off x="3318188" y="2432422"/>
            <a:ext cx="1994194" cy="218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defTabSz="685800">
              <a:buClr>
                <a:srgbClr val="3F3F3F"/>
              </a:buClr>
              <a:defRPr/>
            </a:pPr>
            <a:r>
              <a:rPr lang="ru-RU" sz="1125" dirty="0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Ващенко Владислав</a:t>
            </a:r>
          </a:p>
        </p:txBody>
      </p:sp>
      <p:sp>
        <p:nvSpPr>
          <p:cNvPr id="19" name="Google Shape;4528;p78"/>
          <p:cNvSpPr txBox="1">
            <a:spLocks/>
          </p:cNvSpPr>
          <p:nvPr/>
        </p:nvSpPr>
        <p:spPr>
          <a:xfrm>
            <a:off x="3457334" y="2642157"/>
            <a:ext cx="1799775" cy="178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0" indent="0" defTabSz="685800">
              <a:buClr>
                <a:srgbClr val="3F3F3F"/>
              </a:buClr>
              <a:defRPr/>
            </a:pPr>
            <a:r>
              <a:rPr lang="ru-RU" sz="1050" dirty="0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Разработчик</a:t>
            </a:r>
          </a:p>
        </p:txBody>
      </p:sp>
      <p:sp>
        <p:nvSpPr>
          <p:cNvPr id="20" name="Google Shape;4529;p78"/>
          <p:cNvSpPr txBox="1">
            <a:spLocks/>
          </p:cNvSpPr>
          <p:nvPr/>
        </p:nvSpPr>
        <p:spPr>
          <a:xfrm>
            <a:off x="1159531" y="4263614"/>
            <a:ext cx="2136383" cy="218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defTabSz="685800">
              <a:buClr>
                <a:srgbClr val="3F3F3F"/>
              </a:buClr>
              <a:defRPr/>
            </a:pPr>
            <a:r>
              <a:rPr lang="ru-RU" sz="1125" dirty="0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Терещенко Екатерина</a:t>
            </a:r>
          </a:p>
        </p:txBody>
      </p:sp>
      <p:sp>
        <p:nvSpPr>
          <p:cNvPr id="21" name="Google Shape;4530;p78"/>
          <p:cNvSpPr txBox="1">
            <a:spLocks/>
          </p:cNvSpPr>
          <p:nvPr/>
        </p:nvSpPr>
        <p:spPr>
          <a:xfrm>
            <a:off x="1327834" y="4467743"/>
            <a:ext cx="1799775" cy="16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0" indent="0" defTabSz="685800">
              <a:buClr>
                <a:srgbClr val="3F3F3F"/>
              </a:buClr>
              <a:defRPr/>
            </a:pPr>
            <a:r>
              <a:rPr lang="ru-RU" sz="1050" dirty="0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Дизайнер интерфейса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260B95C2-083A-41AE-91FD-44EBFE0F49B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2" t="5587"/>
          <a:stretch/>
        </p:blipFill>
        <p:spPr>
          <a:xfrm>
            <a:off x="1513247" y="1110688"/>
            <a:ext cx="1294977" cy="1218404"/>
          </a:xfrm>
          <a:prstGeom prst="ellipse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9C3AB85C-677C-42CA-8EBC-680E5AD0C7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8" t="40079" r="13300" b="1635"/>
          <a:stretch/>
        </p:blipFill>
        <p:spPr>
          <a:xfrm>
            <a:off x="3694601" y="1174909"/>
            <a:ext cx="1259474" cy="1172686"/>
          </a:xfrm>
          <a:prstGeom prst="ellipse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25217989-5E31-45CE-B20D-DF950A1F635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3" b="26222"/>
          <a:stretch/>
        </p:blipFill>
        <p:spPr>
          <a:xfrm>
            <a:off x="1513247" y="2933778"/>
            <a:ext cx="1344382" cy="1219382"/>
          </a:xfrm>
          <a:prstGeom prst="ellipse">
            <a:avLst/>
          </a:prstGeom>
        </p:spPr>
      </p:pic>
      <p:sp>
        <p:nvSpPr>
          <p:cNvPr id="25" name="Google Shape;4527;p78">
            <a:extLst>
              <a:ext uri="{FF2B5EF4-FFF2-40B4-BE49-F238E27FC236}">
                <a16:creationId xmlns:a16="http://schemas.microsoft.com/office/drawing/2014/main" id="{6B1C1340-8B9E-478C-876E-94D82E56A5B9}"/>
              </a:ext>
            </a:extLst>
          </p:cNvPr>
          <p:cNvSpPr txBox="1">
            <a:spLocks/>
          </p:cNvSpPr>
          <p:nvPr/>
        </p:nvSpPr>
        <p:spPr>
          <a:xfrm>
            <a:off x="3505588" y="4350315"/>
            <a:ext cx="1867524" cy="198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defTabSz="685800">
              <a:buClr>
                <a:srgbClr val="3F3F3F"/>
              </a:buClr>
              <a:defRPr/>
            </a:pPr>
            <a:r>
              <a:rPr lang="ru-RU" sz="1125" dirty="0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Илья Веселовский</a:t>
            </a:r>
          </a:p>
        </p:txBody>
      </p:sp>
      <p:sp>
        <p:nvSpPr>
          <p:cNvPr id="26" name="Google Shape;4526;p78">
            <a:extLst>
              <a:ext uri="{FF2B5EF4-FFF2-40B4-BE49-F238E27FC236}">
                <a16:creationId xmlns:a16="http://schemas.microsoft.com/office/drawing/2014/main" id="{F4F57957-7C64-49E3-8784-EDB147F23E3E}"/>
              </a:ext>
            </a:extLst>
          </p:cNvPr>
          <p:cNvSpPr txBox="1">
            <a:spLocks/>
          </p:cNvSpPr>
          <p:nvPr/>
        </p:nvSpPr>
        <p:spPr>
          <a:xfrm>
            <a:off x="3529517" y="4531693"/>
            <a:ext cx="1799775" cy="218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0" indent="0" defTabSz="685800">
              <a:buClr>
                <a:srgbClr val="3F3F3F"/>
              </a:buClr>
              <a:defRPr/>
            </a:pPr>
            <a:r>
              <a:rPr lang="ru-RU" sz="1050" dirty="0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Экономист</a:t>
            </a: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5D3287BC-F589-4A90-B802-331CF92F27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3178" b="10681"/>
          <a:stretch/>
        </p:blipFill>
        <p:spPr>
          <a:xfrm>
            <a:off x="3803357" y="2945092"/>
            <a:ext cx="1252094" cy="1219382"/>
          </a:xfrm>
          <a:prstGeom prst="ellipse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520" y="2945092"/>
            <a:ext cx="1241719" cy="1219382"/>
          </a:xfrm>
          <a:prstGeom prst="ellipse">
            <a:avLst/>
          </a:prstGeom>
        </p:spPr>
      </p:pic>
      <p:sp>
        <p:nvSpPr>
          <p:cNvPr id="31" name="Google Shape;4527;p78">
            <a:extLst>
              <a:ext uri="{FF2B5EF4-FFF2-40B4-BE49-F238E27FC236}">
                <a16:creationId xmlns:a16="http://schemas.microsoft.com/office/drawing/2014/main" id="{6B1C1340-8B9E-478C-876E-94D82E56A5B9}"/>
              </a:ext>
            </a:extLst>
          </p:cNvPr>
          <p:cNvSpPr txBox="1">
            <a:spLocks/>
          </p:cNvSpPr>
          <p:nvPr/>
        </p:nvSpPr>
        <p:spPr>
          <a:xfrm>
            <a:off x="5746316" y="4333669"/>
            <a:ext cx="1867524" cy="198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lvl="0">
              <a:buClr>
                <a:srgbClr val="3F3F3F"/>
              </a:buClr>
              <a:defRPr/>
            </a:pPr>
            <a:r>
              <a:rPr lang="ru-RU" sz="1125" dirty="0" err="1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Азамат</a:t>
            </a:r>
            <a:r>
              <a:rPr lang="ru-RU" sz="1125" dirty="0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 </a:t>
            </a:r>
            <a:r>
              <a:rPr lang="ru-RU" sz="1125" dirty="0" err="1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Аубакиров</a:t>
            </a:r>
            <a:endParaRPr lang="ru-RU" sz="1125" dirty="0">
              <a:solidFill>
                <a:srgbClr val="3F3F3F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32" name="Google Shape;4526;p78">
            <a:extLst>
              <a:ext uri="{FF2B5EF4-FFF2-40B4-BE49-F238E27FC236}">
                <a16:creationId xmlns:a16="http://schemas.microsoft.com/office/drawing/2014/main" id="{F4F57957-7C64-49E3-8784-EDB147F23E3E}"/>
              </a:ext>
            </a:extLst>
          </p:cNvPr>
          <p:cNvSpPr txBox="1">
            <a:spLocks/>
          </p:cNvSpPr>
          <p:nvPr/>
        </p:nvSpPr>
        <p:spPr>
          <a:xfrm>
            <a:off x="5770245" y="4515047"/>
            <a:ext cx="1799775" cy="218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Hind Madurai"/>
              <a:buNone/>
              <a:defRPr sz="1500" b="0" i="0" u="none" strike="noStrike" cap="none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pPr marL="0" indent="0" defTabSz="685800">
              <a:buClr>
                <a:srgbClr val="3F3F3F"/>
              </a:buClr>
              <a:defRPr/>
            </a:pPr>
            <a:r>
              <a:rPr lang="ru-RU" sz="1050" dirty="0">
                <a:solidFill>
                  <a:srgbClr val="3F3F3F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Разработчик</a:t>
            </a: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7C43C676-845B-929F-EE32-79866083D091}"/>
              </a:ext>
            </a:extLst>
          </p:cNvPr>
          <p:cNvSpPr txBox="1">
            <a:spLocks/>
          </p:cNvSpPr>
          <p:nvPr/>
        </p:nvSpPr>
        <p:spPr>
          <a:xfrm>
            <a:off x="8567738" y="4777562"/>
            <a:ext cx="576262" cy="2786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22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6" name="Прямоугольник: скругленные противолежащие углы 5">
            <a:extLst>
              <a:ext uri="{FF2B5EF4-FFF2-40B4-BE49-F238E27FC236}">
                <a16:creationId xmlns:a16="http://schemas.microsoft.com/office/drawing/2014/main" id="{67FE381F-1F8D-4CFB-0B2A-9BDA6B32413F}"/>
              </a:ext>
            </a:extLst>
          </p:cNvPr>
          <p:cNvSpPr/>
          <p:nvPr/>
        </p:nvSpPr>
        <p:spPr>
          <a:xfrm>
            <a:off x="8515675" y="4725009"/>
            <a:ext cx="549353" cy="243940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282A57-82D5-0E09-5BAB-058BF7F63548}"/>
              </a:ext>
            </a:extLst>
          </p:cNvPr>
          <p:cNvSpPr txBox="1"/>
          <p:nvPr/>
        </p:nvSpPr>
        <p:spPr>
          <a:xfrm>
            <a:off x="8602180" y="4693090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1381719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75EC006C-6D3F-F208-2EDC-35AFCE14EEE8}"/>
              </a:ext>
            </a:extLst>
          </p:cNvPr>
          <p:cNvSpPr/>
          <p:nvPr/>
        </p:nvSpPr>
        <p:spPr>
          <a:xfrm>
            <a:off x="4931186" y="2533056"/>
            <a:ext cx="2774879" cy="120340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057512A4-36F7-CE2B-240F-C6791C756743}"/>
              </a:ext>
            </a:extLst>
          </p:cNvPr>
          <p:cNvSpPr/>
          <p:nvPr/>
        </p:nvSpPr>
        <p:spPr>
          <a:xfrm>
            <a:off x="1787503" y="2498046"/>
            <a:ext cx="2772538" cy="140360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2679A8E6-8A97-BFE5-2D6C-DB0010DBA2DB}"/>
              </a:ext>
            </a:extLst>
          </p:cNvPr>
          <p:cNvSpPr/>
          <p:nvPr/>
        </p:nvSpPr>
        <p:spPr>
          <a:xfrm>
            <a:off x="2264504" y="2232067"/>
            <a:ext cx="1424992" cy="46431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cs typeface="Hind Madurai" panose="02000000000000000000" pitchFamily="2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4D011A-1CAD-0DAD-1EF4-40D2A9F0CC2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69863"/>
            <a:ext cx="6869289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 проблемы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ECD705-5DD4-4C21-1945-A1518781F0A6}"/>
              </a:ext>
            </a:extLst>
          </p:cNvPr>
          <p:cNvSpPr txBox="1"/>
          <p:nvPr/>
        </p:nvSpPr>
        <p:spPr>
          <a:xfrm>
            <a:off x="397207" y="751435"/>
            <a:ext cx="753468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ru-RU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Снизить количество выброшенных животных по причине невозможности ухода за ним в период болезни</a:t>
            </a:r>
            <a:r>
              <a:rPr lang="ru-RU" sz="1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Снизить время поиска пропавшего  домашнего животного. Оказать помощь владельцу заболевшего  животного в уходе за ним.</a:t>
            </a:r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ea typeface="Microsoft JhengHei UI Light" panose="020B03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BC5234EC-7DBD-78DE-D5AA-E835AED445FF}"/>
              </a:ext>
            </a:extLst>
          </p:cNvPr>
          <p:cNvSpPr/>
          <p:nvPr/>
        </p:nvSpPr>
        <p:spPr>
          <a:xfrm>
            <a:off x="3689496" y="1638740"/>
            <a:ext cx="1741089" cy="4499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cs typeface="Hind Madurai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A799F6-E5F2-7020-E90F-8E4C0D4DD5A8}"/>
              </a:ext>
            </a:extLst>
          </p:cNvPr>
          <p:cNvSpPr txBox="1"/>
          <p:nvPr/>
        </p:nvSpPr>
        <p:spPr>
          <a:xfrm>
            <a:off x="4115305" y="1683402"/>
            <a:ext cx="1315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Решение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64096B-0113-8AFD-FEA1-D0AC242CB8C0}"/>
              </a:ext>
            </a:extLst>
          </p:cNvPr>
          <p:cNvSpPr txBox="1"/>
          <p:nvPr/>
        </p:nvSpPr>
        <p:spPr>
          <a:xfrm>
            <a:off x="2264504" y="2319324"/>
            <a:ext cx="13670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rgbClr val="FF0000"/>
                </a:solidFill>
                <a:cs typeface="Hind Madurai" panose="02000000000000000000" pitchFamily="2" charset="0"/>
              </a:rPr>
              <a:t>СВ-поиск</a:t>
            </a:r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23CFEB00-946E-8BAC-38D2-F3817DDDDFEA}"/>
              </a:ext>
            </a:extLst>
          </p:cNvPr>
          <p:cNvSpPr/>
          <p:nvPr/>
        </p:nvSpPr>
        <p:spPr>
          <a:xfrm>
            <a:off x="5519629" y="2226866"/>
            <a:ext cx="1351985" cy="52975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E3BD4B-EE6F-4161-7202-1D08AE2E9D7F}"/>
              </a:ext>
            </a:extLst>
          </p:cNvPr>
          <p:cNvSpPr txBox="1"/>
          <p:nvPr/>
        </p:nvSpPr>
        <p:spPr>
          <a:xfrm>
            <a:off x="5223948" y="2333995"/>
            <a:ext cx="1943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rgbClr val="FF0000"/>
                </a:solidFill>
                <a:cs typeface="Hind Madurai" panose="02000000000000000000" pitchFamily="2" charset="0"/>
              </a:rPr>
              <a:t>СВ-помощь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EF9DD7-5A71-0AFC-2512-6E784C4DAC56}"/>
              </a:ext>
            </a:extLst>
          </p:cNvPr>
          <p:cNvSpPr txBox="1"/>
          <p:nvPr/>
        </p:nvSpPr>
        <p:spPr>
          <a:xfrm>
            <a:off x="1785167" y="2853899"/>
            <a:ext cx="27748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Мобильное приложение </a:t>
            </a: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для оперативного поиска животных по фото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B07FE8F-64FA-2B2A-12FF-B4390572E8E8}"/>
              </a:ext>
            </a:extLst>
          </p:cNvPr>
          <p:cNvSpPr txBox="1"/>
          <p:nvPr/>
        </p:nvSpPr>
        <p:spPr>
          <a:xfrm>
            <a:off x="4928854" y="2854624"/>
            <a:ext cx="27748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Hind Madurai" panose="02000000000000000000" pitchFamily="2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Web-</a:t>
            </a:r>
            <a:r>
              <a:rPr lang="ru-RU" b="1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приложение </a:t>
            </a: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для оказания помощи животным студентами-ветеринарами</a:t>
            </a:r>
          </a:p>
        </p:txBody>
      </p:sp>
      <p:sp>
        <p:nvSpPr>
          <p:cNvPr id="34" name="Прямоугольник: скругленные верхние углы 33">
            <a:extLst>
              <a:ext uri="{FF2B5EF4-FFF2-40B4-BE49-F238E27FC236}">
                <a16:creationId xmlns:a16="http://schemas.microsoft.com/office/drawing/2014/main" id="{2D52919A-5F87-F3C3-A189-8408C6652A8F}"/>
              </a:ext>
            </a:extLst>
          </p:cNvPr>
          <p:cNvSpPr/>
          <p:nvPr/>
        </p:nvSpPr>
        <p:spPr>
          <a:xfrm rot="10800000">
            <a:off x="1785166" y="3682009"/>
            <a:ext cx="2774873" cy="1269171"/>
          </a:xfrm>
          <a:prstGeom prst="round2Same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FA03B3-981E-F0B5-9A5A-9BB9610717A4}"/>
              </a:ext>
            </a:extLst>
          </p:cNvPr>
          <p:cNvSpPr txBox="1"/>
          <p:nvPr/>
        </p:nvSpPr>
        <p:spPr>
          <a:xfrm>
            <a:off x="1870424" y="3843343"/>
            <a:ext cx="26066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ЦА: </a:t>
            </a: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владельцы домашних животных, кураторы, неравнодушные люди, волонтеры</a:t>
            </a:r>
          </a:p>
        </p:txBody>
      </p:sp>
      <p:sp>
        <p:nvSpPr>
          <p:cNvPr id="36" name="Прямоугольник: скругленные верхние углы 35">
            <a:extLst>
              <a:ext uri="{FF2B5EF4-FFF2-40B4-BE49-F238E27FC236}">
                <a16:creationId xmlns:a16="http://schemas.microsoft.com/office/drawing/2014/main" id="{20BE931C-C42F-F3A4-4FD3-833898C9DB55}"/>
              </a:ext>
            </a:extLst>
          </p:cNvPr>
          <p:cNvSpPr/>
          <p:nvPr/>
        </p:nvSpPr>
        <p:spPr>
          <a:xfrm rot="10800000">
            <a:off x="4928855" y="3682012"/>
            <a:ext cx="2774873" cy="1286936"/>
          </a:xfrm>
          <a:prstGeom prst="round2Same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549A043-486C-E650-78C8-FFC9B3E66DF8}"/>
              </a:ext>
            </a:extLst>
          </p:cNvPr>
          <p:cNvSpPr txBox="1"/>
          <p:nvPr/>
        </p:nvSpPr>
        <p:spPr>
          <a:xfrm>
            <a:off x="5015270" y="3781630"/>
            <a:ext cx="260669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ЦА: </a:t>
            </a:r>
            <a:r>
              <a:rPr lang="ru-RU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владельцы домашних животных, кураторы, неравнодушные люди, волонтеры, студенты-волонтеры</a:t>
            </a:r>
          </a:p>
        </p:txBody>
      </p:sp>
      <p:sp>
        <p:nvSpPr>
          <p:cNvPr id="44" name="Прямоугольник: скругленные противолежащие углы 43">
            <a:extLst>
              <a:ext uri="{FF2B5EF4-FFF2-40B4-BE49-F238E27FC236}">
                <a16:creationId xmlns:a16="http://schemas.microsoft.com/office/drawing/2014/main" id="{11B0EEF8-275B-3B84-184A-BBCDB92894AA}"/>
              </a:ext>
            </a:extLst>
          </p:cNvPr>
          <p:cNvSpPr/>
          <p:nvPr/>
        </p:nvSpPr>
        <p:spPr>
          <a:xfrm>
            <a:off x="8515675" y="4685414"/>
            <a:ext cx="549353" cy="283535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85E70CD-63C3-CCEE-E2E4-F166523CEF6A}"/>
              </a:ext>
            </a:extLst>
          </p:cNvPr>
          <p:cNvSpPr txBox="1"/>
          <p:nvPr/>
        </p:nvSpPr>
        <p:spPr>
          <a:xfrm>
            <a:off x="8643096" y="4661172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3</a:t>
            </a:r>
          </a:p>
        </p:txBody>
      </p:sp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E1E57A83-B015-7B2A-F211-85BF343986A0}"/>
              </a:ext>
            </a:extLst>
          </p:cNvPr>
          <p:cNvCxnSpPr>
            <a:cxnSpLocks/>
            <a:stCxn id="13" idx="2"/>
            <a:endCxn id="17" idx="0"/>
          </p:cNvCxnSpPr>
          <p:nvPr/>
        </p:nvCxnSpPr>
        <p:spPr>
          <a:xfrm flipH="1">
            <a:off x="2977000" y="1863735"/>
            <a:ext cx="712496" cy="368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83AAECBA-858C-B75D-8712-83808FA74DB3}"/>
              </a:ext>
            </a:extLst>
          </p:cNvPr>
          <p:cNvCxnSpPr>
            <a:cxnSpLocks/>
            <a:stCxn id="13" idx="6"/>
            <a:endCxn id="18" idx="0"/>
          </p:cNvCxnSpPr>
          <p:nvPr/>
        </p:nvCxnSpPr>
        <p:spPr>
          <a:xfrm>
            <a:off x="5430585" y="1863735"/>
            <a:ext cx="765037" cy="363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4331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899304" y="144988"/>
            <a:ext cx="9144000" cy="32385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800" dirty="0"/>
              <a:t>         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 проблемы (Выгоды для ЦА)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294967295"/>
          </p:nvPr>
        </p:nvSpPr>
        <p:spPr>
          <a:xfrm>
            <a:off x="8567738" y="4732338"/>
            <a:ext cx="576262" cy="3238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4C665FE9-9BAC-4209-9A4E-1EDDC23E6687}" type="slidenum">
              <a:rPr lang="ru-RU" smtClean="0">
                <a:solidFill>
                  <a:prstClr val="white"/>
                </a:solidFill>
              </a:rPr>
              <a:pPr>
                <a:defRPr/>
              </a:pPr>
              <a:t>4</a:t>
            </a:fld>
            <a:endParaRPr lang="ru-RU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14122" y="1289068"/>
            <a:ext cx="363283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just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Возможность получения дополнительных практических навыков оказания помощи животным;</a:t>
            </a:r>
          </a:p>
          <a:p>
            <a:pPr marL="214313" indent="-214313" algn="just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Возможность сформировать портфолио и рейтинг на рынке труда;</a:t>
            </a:r>
          </a:p>
          <a:p>
            <a:pPr marL="214313" indent="-214313" algn="just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Визуальная аналитика</a:t>
            </a:r>
          </a:p>
        </p:txBody>
      </p:sp>
      <p:sp>
        <p:nvSpPr>
          <p:cNvPr id="12" name="Google Shape;694;p39"/>
          <p:cNvSpPr txBox="1">
            <a:spLocks/>
          </p:cNvSpPr>
          <p:nvPr/>
        </p:nvSpPr>
        <p:spPr>
          <a:xfrm>
            <a:off x="1039458" y="3014610"/>
            <a:ext cx="2129526" cy="342989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685800">
              <a:spcBef>
                <a:spcPts val="0"/>
              </a:spcBef>
              <a:spcAft>
                <a:spcPts val="1575"/>
              </a:spcAft>
              <a:buClrTx/>
              <a:buNone/>
              <a:defRPr/>
            </a:pP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Волонтёры и кураторы</a:t>
            </a:r>
            <a:endParaRPr lang="en" sz="1400" b="1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Google Shape;700;p39"/>
          <p:cNvSpPr txBox="1">
            <a:spLocks/>
          </p:cNvSpPr>
          <p:nvPr/>
        </p:nvSpPr>
        <p:spPr>
          <a:xfrm>
            <a:off x="2143979" y="2531069"/>
            <a:ext cx="2044337" cy="1747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>
              <a:spcBef>
                <a:spcPts val="0"/>
              </a:spcBef>
              <a:spcAft>
                <a:spcPts val="1575"/>
              </a:spcAft>
              <a:buClrTx/>
              <a:buNone/>
              <a:defRPr/>
            </a:pPr>
            <a:endParaRPr lang="en-US" sz="1350" dirty="0">
              <a:solidFill>
                <a:prstClr val="black"/>
              </a:solidFill>
              <a:latin typeface="Poppins Light"/>
            </a:endParaRPr>
          </a:p>
        </p:txBody>
      </p:sp>
      <p:sp>
        <p:nvSpPr>
          <p:cNvPr id="14" name="Google Shape;692;p39"/>
          <p:cNvSpPr txBox="1">
            <a:spLocks/>
          </p:cNvSpPr>
          <p:nvPr/>
        </p:nvSpPr>
        <p:spPr>
          <a:xfrm>
            <a:off x="5132255" y="3026547"/>
            <a:ext cx="2183428" cy="33105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685800">
              <a:spcBef>
                <a:spcPts val="0"/>
              </a:spcBef>
              <a:spcAft>
                <a:spcPts val="1575"/>
              </a:spcAft>
              <a:buClrTx/>
              <a:buNone/>
              <a:defRPr/>
            </a:pP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Неравнодушные люди</a:t>
            </a:r>
            <a:endParaRPr lang="en" sz="1400" b="1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39457" y="764832"/>
            <a:ext cx="2129527" cy="52322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ru-RU" b="1" dirty="0">
                <a:solidFill>
                  <a:schemeClr val="tx1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Владельцы домашних животных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581730" y="1317536"/>
            <a:ext cx="4259048" cy="182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 defTabSz="685800"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Оперативный поиск домашнего животного;</a:t>
            </a:r>
          </a:p>
          <a:p>
            <a:pPr marL="214313" indent="-214313" algn="just" defTabSz="685800"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Помощь в уходе в случае болезни питомца по гибким ценам;</a:t>
            </a:r>
            <a:endParaRPr lang="ru-RU" dirty="0">
              <a:solidFill>
                <a:srgbClr val="FF0000"/>
              </a:solidFill>
              <a:latin typeface="Times New Roman" panose="02020603050405020304" pitchFamily="18" charset="0"/>
              <a:ea typeface="Microsoft JhengHei UI Light" panose="020B0304030504040204" pitchFamily="34" charset="-120"/>
              <a:cs typeface="Times New Roman" panose="02020603050405020304" pitchFamily="18" charset="0"/>
            </a:endParaRPr>
          </a:p>
          <a:p>
            <a:pPr marL="214313" indent="-214313" algn="just" defTabSz="685800"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Удобное время приезда </a:t>
            </a:r>
            <a:r>
              <a:rPr lang="ru-RU" dirty="0" err="1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вет.помощника</a:t>
            </a: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;</a:t>
            </a:r>
          </a:p>
          <a:p>
            <a:pPr marL="214313" indent="-214313" algn="just" defTabSz="685800"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Визуальная аналитика;</a:t>
            </a:r>
          </a:p>
          <a:p>
            <a:pPr marL="214313" indent="-214313" algn="just" defTabSz="685800"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Снижение стресса у животного во время лечения</a:t>
            </a:r>
          </a:p>
          <a:p>
            <a:pPr marL="214313" indent="-214313" algn="just" defTabSz="685800">
              <a:lnSpc>
                <a:spcPct val="114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ru-RU" sz="1125" dirty="0"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581729" y="3388079"/>
            <a:ext cx="4061637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 algn="just" defTabSz="6858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Поиск животного;</a:t>
            </a:r>
          </a:p>
          <a:p>
            <a:pPr marL="214313" indent="-214313" algn="just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Получение медицинской помощи в уходе за заболевшим животным по гибким ценам;</a:t>
            </a:r>
          </a:p>
          <a:p>
            <a:pPr marL="214313" indent="-214313" algn="just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Оказание помощи животному в условиях уличного содержания;</a:t>
            </a:r>
          </a:p>
          <a:p>
            <a:pPr marL="214313" indent="-214313" algn="just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Визуальная аналитика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4914122" y="3404856"/>
            <a:ext cx="2855606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 defTabSz="6858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Поиск хозяина  животного;</a:t>
            </a:r>
          </a:p>
          <a:p>
            <a:pPr marL="214313" indent="-214313" defTabSz="6858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dirty="0">
                <a:latin typeface="Times New Roman" panose="02020603050405020304" pitchFamily="18" charset="0"/>
                <a:ea typeface="Microsoft JhengHei UI Light" panose="020B0304030504040204" pitchFamily="34" charset="-120"/>
                <a:cs typeface="Times New Roman" panose="02020603050405020304" pitchFamily="18" charset="0"/>
              </a:rPr>
              <a:t>Поиск нового владельца</a:t>
            </a:r>
          </a:p>
        </p:txBody>
      </p:sp>
      <p:sp>
        <p:nvSpPr>
          <p:cNvPr id="19" name="Google Shape;692;p39"/>
          <p:cNvSpPr txBox="1">
            <a:spLocks/>
          </p:cNvSpPr>
          <p:nvPr/>
        </p:nvSpPr>
        <p:spPr>
          <a:xfrm>
            <a:off x="5068669" y="783776"/>
            <a:ext cx="2247014" cy="39386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685800">
              <a:spcBef>
                <a:spcPts val="0"/>
              </a:spcBef>
              <a:spcAft>
                <a:spcPts val="1575"/>
              </a:spcAft>
              <a:buClrTx/>
              <a:buNone/>
              <a:defRPr/>
            </a:pP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Студенты-ветеринары</a:t>
            </a:r>
            <a:endParaRPr lang="en" sz="1400" b="1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: скругленные противолежащие углы 4">
            <a:extLst>
              <a:ext uri="{FF2B5EF4-FFF2-40B4-BE49-F238E27FC236}">
                <a16:creationId xmlns:a16="http://schemas.microsoft.com/office/drawing/2014/main" id="{6F004D87-876E-1B97-902A-D73B1E95E8BF}"/>
              </a:ext>
            </a:extLst>
          </p:cNvPr>
          <p:cNvSpPr/>
          <p:nvPr/>
        </p:nvSpPr>
        <p:spPr>
          <a:xfrm>
            <a:off x="8494893" y="4706195"/>
            <a:ext cx="549353" cy="283535"/>
          </a:xfrm>
          <a:prstGeom prst="round2Diag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AE54FE-6272-8407-C225-035A9E023152}"/>
              </a:ext>
            </a:extLst>
          </p:cNvPr>
          <p:cNvSpPr txBox="1"/>
          <p:nvPr/>
        </p:nvSpPr>
        <p:spPr>
          <a:xfrm>
            <a:off x="8622314" y="4681953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37407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186266" y="112537"/>
            <a:ext cx="9144000" cy="32385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решения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294967295"/>
          </p:nvPr>
        </p:nvSpPr>
        <p:spPr>
          <a:xfrm>
            <a:off x="8567738" y="4732338"/>
            <a:ext cx="576262" cy="323850"/>
          </a:xfrm>
          <a:prstGeom prst="rect">
            <a:avLst/>
          </a:prstGeom>
        </p:spPr>
        <p:txBody>
          <a:bodyPr/>
          <a:lstStyle/>
          <a:p>
            <a:pPr defTabSz="685800">
              <a:buClrTx/>
              <a:defRPr/>
            </a:pPr>
            <a:fld id="{4C665FE9-9BAC-4209-9A4E-1EDDC23E6687}" type="slidenum">
              <a:rPr lang="ru-RU" kern="1200">
                <a:solidFill>
                  <a:prstClr val="white"/>
                </a:solidFill>
              </a:rPr>
              <a:pPr defTabSz="685800">
                <a:buClrTx/>
                <a:defRPr/>
              </a:pPr>
              <a:t>5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3390" y="713368"/>
            <a:ext cx="8030697" cy="2444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685800">
              <a:lnSpc>
                <a:spcPct val="114000"/>
              </a:lnSpc>
              <a:spcAft>
                <a:spcPts val="450"/>
              </a:spcAft>
              <a:buClrTx/>
              <a:defRPr/>
            </a:pPr>
            <a:r>
              <a:rPr lang="ru-RU" sz="1600" kern="12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Сервис</a:t>
            </a:r>
            <a:r>
              <a:rPr lang="ru-RU" sz="1600" kern="1200" dirty="0">
                <a:solidFill>
                  <a:schemeClr val="tx2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sz="1600" b="1" kern="1200" dirty="0">
                <a:solidFill>
                  <a:srgbClr val="FFC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«СВ-поиск» </a:t>
            </a:r>
            <a:r>
              <a:rPr lang="ru-RU" sz="1600" kern="12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(мобильное приложение)</a:t>
            </a:r>
            <a:r>
              <a:rPr lang="ru-RU" sz="1600" b="1" kern="1200" dirty="0">
                <a:solidFill>
                  <a:schemeClr val="tx2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sz="1600" b="1" kern="1200" dirty="0">
                <a:solidFill>
                  <a:srgbClr val="FFC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для поиска животного по фотографии. Реализуется за счет применения </a:t>
            </a:r>
            <a:r>
              <a:rPr lang="ru-RU" sz="1600" kern="12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модели глубокого машинного обучения на основе архитектуры </a:t>
            </a:r>
            <a:r>
              <a:rPr lang="ru-RU" sz="1600" kern="1200" dirty="0" err="1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сверточной</a:t>
            </a:r>
            <a:r>
              <a:rPr lang="ru-RU" sz="1600" kern="12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нейронной сети </a:t>
            </a:r>
            <a:r>
              <a:rPr lang="ru-RU" sz="1600" i="1" kern="12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MobileNet. </a:t>
            </a:r>
          </a:p>
          <a:p>
            <a:pPr algn="just" defTabSz="685800">
              <a:lnSpc>
                <a:spcPct val="114000"/>
              </a:lnSpc>
              <a:buClrTx/>
              <a:defRPr/>
            </a:pPr>
            <a:r>
              <a:rPr lang="ru-RU" sz="1600" b="1" kern="1200" dirty="0">
                <a:solidFill>
                  <a:srgbClr val="FFC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Преимущество модели MobileNet:</a:t>
            </a:r>
          </a:p>
          <a:p>
            <a:pPr algn="just" defTabSz="685800">
              <a:lnSpc>
                <a:spcPct val="114000"/>
              </a:lnSpc>
              <a:spcAft>
                <a:spcPts val="450"/>
              </a:spcAft>
              <a:buClrTx/>
              <a:defRPr/>
            </a:pPr>
            <a:r>
              <a:rPr lang="ru-RU" sz="1600" kern="12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Даже при использовании сети глубокого обучения данная модель может быть использована для работы на мобильных устройствах и использовать камеру смартфона</a:t>
            </a:r>
          </a:p>
          <a:p>
            <a:pPr algn="just" defTabSz="685800">
              <a:lnSpc>
                <a:spcPct val="114000"/>
              </a:lnSpc>
              <a:buClrTx/>
              <a:defRPr/>
            </a:pPr>
            <a:r>
              <a:rPr lang="ru-RU" sz="1600" b="1" kern="1200" dirty="0">
                <a:solidFill>
                  <a:srgbClr val="FFC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Уровень реализации на данный момент:</a:t>
            </a:r>
          </a:p>
          <a:p>
            <a:pPr algn="just" defTabSz="685800">
              <a:lnSpc>
                <a:spcPct val="114000"/>
              </a:lnSpc>
              <a:buClrTx/>
              <a:defRPr/>
            </a:pPr>
            <a:r>
              <a:rPr lang="ru-RU" sz="1600" kern="12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Реализовано распознавание породы собаки по фотографии.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5112060" y="2409732"/>
            <a:ext cx="3429000" cy="300082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685800">
              <a:buClrTx/>
              <a:defRPr/>
            </a:pPr>
            <a:r>
              <a:rPr lang="ru-RU" sz="1350" kern="1200" dirty="0">
                <a:solidFill>
                  <a:srgbClr val="4A4A4A"/>
                </a:solidFill>
                <a:latin typeface="Segoe UI" panose="020B0502040204020203" pitchFamily="34" charset="0"/>
                <a:ea typeface="+mn-ea"/>
                <a:cs typeface="+mn-cs"/>
              </a:rPr>
              <a:t> </a:t>
            </a:r>
            <a:endParaRPr lang="ru-RU" sz="1350" kern="1200" dirty="0"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Прямоугольник: скругленные противолежащие углы 4">
            <a:extLst>
              <a:ext uri="{FF2B5EF4-FFF2-40B4-BE49-F238E27FC236}">
                <a16:creationId xmlns:a16="http://schemas.microsoft.com/office/drawing/2014/main" id="{4905C5F7-B9CC-C4E5-BD2E-4CB83D431ECD}"/>
              </a:ext>
            </a:extLst>
          </p:cNvPr>
          <p:cNvSpPr/>
          <p:nvPr/>
        </p:nvSpPr>
        <p:spPr>
          <a:xfrm>
            <a:off x="8515675" y="4685414"/>
            <a:ext cx="549353" cy="283535"/>
          </a:xfrm>
          <a:prstGeom prst="round2Diag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8D9D39-46A7-5E56-2839-BDA5B7EE5D73}"/>
              </a:ext>
            </a:extLst>
          </p:cNvPr>
          <p:cNvSpPr txBox="1"/>
          <p:nvPr/>
        </p:nvSpPr>
        <p:spPr>
          <a:xfrm>
            <a:off x="8643096" y="4661172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1746F38-C572-8C4A-BDAA-DF9450D3E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036" y="3076388"/>
            <a:ext cx="4899115" cy="193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269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73377" y="157146"/>
            <a:ext cx="9144000" cy="573088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решения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2234" y="862206"/>
            <a:ext cx="7761766" cy="31547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just" defTabSz="685800">
              <a:buClrTx/>
              <a:defRPr/>
            </a:pPr>
            <a:r>
              <a:rPr lang="ru-RU" sz="1450" b="1" kern="1200" dirty="0">
                <a:solidFill>
                  <a:srgbClr val="F3AE3F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Исследованы две модели </a:t>
            </a:r>
            <a:r>
              <a:rPr lang="ru-RU" sz="1450" b="1" kern="1200" dirty="0" err="1">
                <a:solidFill>
                  <a:srgbClr val="F3AE3F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сверточной</a:t>
            </a:r>
            <a:r>
              <a:rPr lang="ru-RU" sz="1450" b="1" kern="1200" dirty="0">
                <a:solidFill>
                  <a:srgbClr val="F3AE3F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нейронной сети </a:t>
            </a:r>
            <a:r>
              <a:rPr lang="en-US" sz="1450" i="1" kern="1200" dirty="0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MobileNetV1</a:t>
            </a:r>
            <a:r>
              <a:rPr lang="en-US" sz="1450" kern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sz="1450" kern="1200" dirty="0">
                <a:solidFill>
                  <a:srgbClr val="FFC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и</a:t>
            </a:r>
            <a:r>
              <a:rPr lang="ru-RU" sz="1450" kern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450" i="1" kern="1200" dirty="0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MobileNetV2 </a:t>
            </a:r>
            <a:endParaRPr lang="ru-RU" sz="1450" kern="1200" dirty="0">
              <a:solidFill>
                <a:prstClr val="black"/>
              </a:solidFill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0281" y="4263354"/>
            <a:ext cx="5184576" cy="779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ClrTx/>
              <a:defRPr/>
            </a:pPr>
            <a:r>
              <a:rPr lang="ru-RU" sz="1350" b="1" kern="1200" dirty="0">
                <a:solidFill>
                  <a:srgbClr val="FFC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Результат</a:t>
            </a:r>
          </a:p>
          <a:p>
            <a:pPr defTabSz="685800">
              <a:spcAft>
                <a:spcPts val="450"/>
              </a:spcAft>
              <a:buClrTx/>
              <a:defRPr/>
            </a:pPr>
            <a:r>
              <a:rPr lang="ru-RU" sz="1350" kern="1200" dirty="0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Точность распознавания  модели </a:t>
            </a:r>
            <a:r>
              <a:rPr lang="en-US" sz="1350" i="1" kern="1200" dirty="0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MobileNetV1</a:t>
            </a:r>
            <a:r>
              <a:rPr lang="en-US" sz="1350" kern="1200" dirty="0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sz="1350" kern="1200" dirty="0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-</a:t>
            </a:r>
            <a:r>
              <a:rPr lang="ru-RU" sz="1350" kern="1200" dirty="0">
                <a:solidFill>
                  <a:srgbClr val="FFC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30%</a:t>
            </a:r>
          </a:p>
          <a:p>
            <a:pPr defTabSz="685800">
              <a:buClrTx/>
              <a:defRPr/>
            </a:pPr>
            <a:r>
              <a:rPr lang="ru-RU" sz="1350" kern="1200" dirty="0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Точность распознавания  модели </a:t>
            </a:r>
            <a:r>
              <a:rPr lang="en-US" sz="1350" i="1" kern="1200" dirty="0" err="1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MobileNetV</a:t>
            </a:r>
            <a:r>
              <a:rPr lang="ru-RU" sz="1350" i="1" kern="1200" dirty="0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2</a:t>
            </a:r>
            <a:r>
              <a:rPr lang="en-US" sz="1350" kern="1200" dirty="0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sz="1350" kern="1200" dirty="0">
                <a:solidFill>
                  <a:prstClr val="black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- </a:t>
            </a:r>
            <a:r>
              <a:rPr lang="ru-RU" sz="1350" kern="1200" dirty="0">
                <a:solidFill>
                  <a:srgbClr val="FFC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67%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5661" t="410" r="6603" b="-410"/>
          <a:stretch/>
        </p:blipFill>
        <p:spPr>
          <a:xfrm>
            <a:off x="474316" y="1309650"/>
            <a:ext cx="4362673" cy="2953703"/>
          </a:xfrm>
          <a:prstGeom prst="rect">
            <a:avLst/>
          </a:prstGeom>
        </p:spPr>
      </p:pic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9AA60C4D-2AED-CE91-9081-F5D6D6E6CB3C}"/>
              </a:ext>
            </a:extLst>
          </p:cNvPr>
          <p:cNvSpPr txBox="1">
            <a:spLocks/>
          </p:cNvSpPr>
          <p:nvPr/>
        </p:nvSpPr>
        <p:spPr>
          <a:xfrm>
            <a:off x="8567738" y="4732338"/>
            <a:ext cx="576262" cy="32385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6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8" name="Прямоугольник: скругленные противолежащие углы 7">
            <a:extLst>
              <a:ext uri="{FF2B5EF4-FFF2-40B4-BE49-F238E27FC236}">
                <a16:creationId xmlns:a16="http://schemas.microsoft.com/office/drawing/2014/main" id="{9B592D67-275C-8529-E80F-292D2836CBEE}"/>
              </a:ext>
            </a:extLst>
          </p:cNvPr>
          <p:cNvSpPr/>
          <p:nvPr/>
        </p:nvSpPr>
        <p:spPr>
          <a:xfrm>
            <a:off x="8515675" y="4685414"/>
            <a:ext cx="549353" cy="283535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214B0-ECE8-D0B6-21F8-B05BE425C156}"/>
              </a:ext>
            </a:extLst>
          </p:cNvPr>
          <p:cNvSpPr txBox="1"/>
          <p:nvPr/>
        </p:nvSpPr>
        <p:spPr>
          <a:xfrm>
            <a:off x="8643096" y="4661172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6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151F825-3A80-591F-9833-2A738348FF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767" r="26382"/>
          <a:stretch/>
        </p:blipFill>
        <p:spPr>
          <a:xfrm>
            <a:off x="5198052" y="1457014"/>
            <a:ext cx="3095344" cy="2668898"/>
          </a:xfrm>
          <a:prstGeom prst="rect">
            <a:avLst/>
          </a:prstGeom>
        </p:spPr>
      </p:pic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D67DA1C6-932F-09A1-90C5-C7441F5A8F9A}"/>
              </a:ext>
            </a:extLst>
          </p:cNvPr>
          <p:cNvCxnSpPr/>
          <p:nvPr/>
        </p:nvCxnSpPr>
        <p:spPr>
          <a:xfrm>
            <a:off x="5399405" y="2358390"/>
            <a:ext cx="325120" cy="0"/>
          </a:xfrm>
          <a:prstGeom prst="line">
            <a:avLst/>
          </a:prstGeom>
          <a:ln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2943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1432288" y="144643"/>
            <a:ext cx="7358063" cy="6397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решения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4294967295"/>
          </p:nvPr>
        </p:nvSpPr>
        <p:spPr>
          <a:xfrm>
            <a:off x="2156228" y="782247"/>
            <a:ext cx="6908800" cy="398462"/>
          </a:xfrm>
          <a:prstGeom prst="rect">
            <a:avLst/>
          </a:prstGeom>
        </p:spPr>
        <p:txBody>
          <a:bodyPr/>
          <a:lstStyle/>
          <a:p>
            <a:pPr marL="0" indent="0">
              <a:spcAft>
                <a:spcPts val="900"/>
              </a:spcAft>
              <a:buNone/>
            </a:pPr>
            <a:r>
              <a:rPr lang="ru-RU" sz="1425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Сервис </a:t>
            </a:r>
            <a:r>
              <a:rPr lang="ru-RU" sz="1425" dirty="0">
                <a:solidFill>
                  <a:schemeClr val="accent4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«</a:t>
            </a:r>
            <a:r>
              <a:rPr lang="ru-RU" sz="1425" b="1" dirty="0">
                <a:solidFill>
                  <a:schemeClr val="accent4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СВ-Поиск</a:t>
            </a:r>
            <a:r>
              <a:rPr lang="ru-RU" sz="1425" dirty="0">
                <a:solidFill>
                  <a:schemeClr val="accent4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» </a:t>
            </a:r>
            <a:r>
              <a:rPr lang="ru-RU" sz="1425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реализуется в виде мобильного приложения</a:t>
            </a:r>
          </a:p>
          <a:p>
            <a:pPr marL="0" indent="0">
              <a:spcAft>
                <a:spcPts val="600"/>
              </a:spcAft>
              <a:buClr>
                <a:schemeClr val="accent4"/>
              </a:buClr>
              <a:buSzPct val="118000"/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9996124F-B244-8712-3C52-8041DE269017}"/>
              </a:ext>
            </a:extLst>
          </p:cNvPr>
          <p:cNvSpPr txBox="1">
            <a:spLocks/>
          </p:cNvSpPr>
          <p:nvPr/>
        </p:nvSpPr>
        <p:spPr>
          <a:xfrm>
            <a:off x="8567738" y="4732338"/>
            <a:ext cx="576262" cy="32385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7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7" name="Прямоугольник: скругленные противолежащие углы 6">
            <a:extLst>
              <a:ext uri="{FF2B5EF4-FFF2-40B4-BE49-F238E27FC236}">
                <a16:creationId xmlns:a16="http://schemas.microsoft.com/office/drawing/2014/main" id="{A51FF333-C667-6FE7-2363-17DB76A9735D}"/>
              </a:ext>
            </a:extLst>
          </p:cNvPr>
          <p:cNvSpPr/>
          <p:nvPr/>
        </p:nvSpPr>
        <p:spPr>
          <a:xfrm>
            <a:off x="8515675" y="4685414"/>
            <a:ext cx="549353" cy="283535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39306C-F808-DFE4-0148-919949DD26D9}"/>
              </a:ext>
            </a:extLst>
          </p:cNvPr>
          <p:cNvSpPr txBox="1"/>
          <p:nvPr/>
        </p:nvSpPr>
        <p:spPr>
          <a:xfrm>
            <a:off x="8643096" y="4661172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7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102019-DCBD-A40F-096D-074D751AD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32" y="3291342"/>
            <a:ext cx="3225669" cy="15793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1FA23D-EB35-8169-8DB4-7E7F019FCBB3}"/>
              </a:ext>
            </a:extLst>
          </p:cNvPr>
          <p:cNvSpPr txBox="1"/>
          <p:nvPr/>
        </p:nvSpPr>
        <p:spPr>
          <a:xfrm>
            <a:off x="829072" y="1185840"/>
            <a:ext cx="3864847" cy="24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ru-RU" sz="1400" b="1" dirty="0">
                <a:solidFill>
                  <a:schemeClr val="accent4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Функции: </a:t>
            </a:r>
          </a:p>
          <a:p>
            <a:pPr lvl="0">
              <a:spcAft>
                <a:spcPts val="600"/>
              </a:spcAft>
              <a:buClr>
                <a:schemeClr val="accent4"/>
              </a:buClr>
              <a:buSzPct val="183000"/>
              <a:buFont typeface="Arial" panose="020B0604020202020204" pitchFamily="34" charset="0"/>
              <a:buChar char="•"/>
            </a:pPr>
            <a:r>
              <a:rPr lang="ru-RU" sz="14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Авторизация пользователя</a:t>
            </a:r>
            <a:endParaRPr lang="en-GB" sz="1400" dirty="0">
              <a:latin typeface="Times New Roman" panose="02020603050405020304" pitchFamily="18" charset="0"/>
              <a:ea typeface="STXihei" panose="02010600040101010101" pitchFamily="2" charset="-122"/>
              <a:cs typeface="Times New Roman" panose="02020603050405020304" pitchFamily="18" charset="0"/>
            </a:endParaRPr>
          </a:p>
          <a:p>
            <a:pPr lvl="0">
              <a:spcAft>
                <a:spcPts val="600"/>
              </a:spcAft>
              <a:buClr>
                <a:schemeClr val="accent4"/>
              </a:buClr>
              <a:buSzPct val="183000"/>
              <a:buFont typeface="Hind Medium" panose="020B0502040204020203" pitchFamily="2" charset="0"/>
              <a:buChar char="•"/>
            </a:pP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Возможность сделать фото</a:t>
            </a:r>
          </a:p>
          <a:p>
            <a:pPr lvl="0">
              <a:spcAft>
                <a:spcPts val="600"/>
              </a:spcAft>
              <a:buClr>
                <a:schemeClr val="accent4"/>
              </a:buClr>
              <a:buSzPct val="183000"/>
              <a:buFont typeface="Arial" panose="020B0604020202020204" pitchFamily="34" charset="0"/>
              <a:buChar char="•"/>
            </a:pP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Возможность написать текстовый комментарий</a:t>
            </a:r>
          </a:p>
          <a:p>
            <a:pPr lvl="0">
              <a:spcAft>
                <a:spcPts val="600"/>
              </a:spcAft>
              <a:buClr>
                <a:schemeClr val="accent4"/>
              </a:buClr>
              <a:buSzPct val="183000"/>
              <a:buFont typeface="Arial" panose="020B0604020202020204" pitchFamily="34" charset="0"/>
              <a:buChar char="•"/>
            </a:pP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Заполнение стандартного текстового шаблона, как дополнительного атрибута    для  поиска</a:t>
            </a:r>
          </a:p>
          <a:p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984C80-8A43-E5C7-271A-58101859C96F}"/>
              </a:ext>
            </a:extLst>
          </p:cNvPr>
          <p:cNvSpPr txBox="1"/>
          <p:nvPr/>
        </p:nvSpPr>
        <p:spPr>
          <a:xfrm>
            <a:off x="4578535" y="1447631"/>
            <a:ext cx="4382585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  <a:buClr>
                <a:schemeClr val="accent4"/>
              </a:buClr>
              <a:buSzPct val="183000"/>
              <a:buFont typeface="Arial" panose="020B0604020202020204" pitchFamily="34" charset="0"/>
              <a:buChar char="•"/>
            </a:pPr>
            <a:r>
              <a:rPr lang="en-GB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Использование </a:t>
            </a:r>
            <a:r>
              <a:rPr lang="ru-RU" sz="1400" b="1" dirty="0" err="1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геометок</a:t>
            </a:r>
            <a:r>
              <a:rPr lang="ru-RU" sz="14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для отображения возможного местонахождения             животного</a:t>
            </a:r>
          </a:p>
          <a:p>
            <a:pPr lvl="0">
              <a:spcAft>
                <a:spcPts val="600"/>
              </a:spcAft>
              <a:buClr>
                <a:schemeClr val="accent4"/>
              </a:buClr>
              <a:buSzPct val="183000"/>
              <a:buFont typeface="Arial" panose="020B0604020202020204" pitchFamily="34" charset="0"/>
              <a:buChar char="•"/>
            </a:pPr>
            <a:r>
              <a:rPr lang="ru-RU" sz="14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Возможность получать уведомления в случае обнаружения похожего животного</a:t>
            </a:r>
          </a:p>
          <a:p>
            <a:pPr lvl="0">
              <a:spcAft>
                <a:spcPts val="600"/>
              </a:spcAft>
              <a:buClr>
                <a:schemeClr val="accent4"/>
              </a:buClr>
              <a:buSzPct val="183000"/>
              <a:buFont typeface="Arial" panose="020B0604020202020204" pitchFamily="34" charset="0"/>
              <a:buChar char="•"/>
            </a:pPr>
            <a:r>
              <a:rPr lang="ru-RU" sz="14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Возможность отправки фото обнаруженного животного в социальные сети помощи   животным в автоматическом режиме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830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376238"/>
            <a:ext cx="9144000" cy="573087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решения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4294967295"/>
          </p:nvPr>
        </p:nvSpPr>
        <p:spPr>
          <a:xfrm>
            <a:off x="-1460205" y="1036564"/>
            <a:ext cx="9144000" cy="557995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ru-RU" sz="2000" b="1" dirty="0">
                <a:solidFill>
                  <a:srgbClr val="FFC000"/>
                </a:solidFill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Перспективы исследования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294967295"/>
          </p:nvPr>
        </p:nvSpPr>
        <p:spPr>
          <a:xfrm>
            <a:off x="8567738" y="4732338"/>
            <a:ext cx="576262" cy="3238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4C665FE9-9BAC-4209-9A4E-1EDDC23E6687}" type="slidenum">
              <a:rPr lang="ru-RU" smtClean="0">
                <a:solidFill>
                  <a:prstClr val="white"/>
                </a:solidFill>
              </a:rPr>
              <a:pPr>
                <a:defRPr/>
              </a:pPr>
              <a:t>8</a:t>
            </a:fld>
            <a:endParaRPr lang="ru-RU">
              <a:solidFill>
                <a:prstClr val="white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88858" y="1594559"/>
            <a:ext cx="6375287" cy="3023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1200"/>
              </a:spcAft>
              <a:buClr>
                <a:schemeClr val="accent4"/>
              </a:buClr>
              <a:buSzPct val="181000"/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Реализация модели распознавания  кошки по породе; </a:t>
            </a:r>
          </a:p>
          <a:p>
            <a:pPr marL="285750" indent="-285750" algn="just">
              <a:spcAft>
                <a:spcPts val="1200"/>
              </a:spcAft>
              <a:buClr>
                <a:schemeClr val="accent4"/>
              </a:buClr>
              <a:buSzPct val="181000"/>
              <a:buFont typeface="Arial" panose="020B0604020202020204" pitchFamily="34" charset="0"/>
              <a:buChar char="•"/>
            </a:pPr>
            <a:r>
              <a:rPr lang="ru-RU" sz="2000" b="1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Введение дополнительных атрибутов распознавания для повышения точности поиска;</a:t>
            </a:r>
          </a:p>
          <a:p>
            <a:pPr marL="285750" indent="-285750" algn="just">
              <a:spcAft>
                <a:spcPts val="1200"/>
              </a:spcAft>
              <a:buClr>
                <a:schemeClr val="accent4"/>
              </a:buClr>
              <a:buSzPct val="181000"/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Исследование моделей: VGG19, </a:t>
            </a:r>
            <a:r>
              <a:rPr lang="ru-RU" sz="2000" dirty="0" err="1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ResNet</a:t>
            </a:r>
            <a:r>
              <a:rPr lang="ru-RU" sz="20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, MobileNetV3, </a:t>
            </a:r>
            <a:r>
              <a:rPr lang="ru-RU" sz="2000" dirty="0" err="1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ViT</a:t>
            </a:r>
            <a:r>
              <a:rPr lang="ru-RU" sz="20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EfficientNet</a:t>
            </a:r>
            <a:r>
              <a:rPr lang="ru-RU" sz="20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 с целью определения самой высокой точности распознавания;</a:t>
            </a:r>
          </a:p>
          <a:p>
            <a:pPr marL="285750" indent="-285750" algn="just">
              <a:spcAft>
                <a:spcPts val="1200"/>
              </a:spcAft>
              <a:buClr>
                <a:schemeClr val="accent4"/>
              </a:buClr>
              <a:buSzPct val="181000"/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ea typeface="STXihei" panose="02010600040101010101" pitchFamily="2" charset="-122"/>
                <a:cs typeface="Times New Roman" panose="02020603050405020304" pitchFamily="18" charset="0"/>
              </a:rPr>
              <a:t>Сбор статистики для визуальной аналитики</a:t>
            </a:r>
          </a:p>
          <a:p>
            <a:pPr algn="just"/>
            <a:endParaRPr lang="ru-RU" sz="1050" dirty="0">
              <a:latin typeface="STXihei" panose="02010600040101010101" pitchFamily="2" charset="-122"/>
              <a:ea typeface="STXihei" panose="02010600040101010101" pitchFamily="2" charset="-122"/>
            </a:endParaRPr>
          </a:p>
        </p:txBody>
      </p:sp>
      <p:sp>
        <p:nvSpPr>
          <p:cNvPr id="30" name="Номер слайда 3">
            <a:extLst>
              <a:ext uri="{FF2B5EF4-FFF2-40B4-BE49-F238E27FC236}">
                <a16:creationId xmlns:a16="http://schemas.microsoft.com/office/drawing/2014/main" id="{0D8D9D02-4336-C9C7-423C-5BE67B36FE32}"/>
              </a:ext>
            </a:extLst>
          </p:cNvPr>
          <p:cNvSpPr txBox="1">
            <a:spLocks/>
          </p:cNvSpPr>
          <p:nvPr/>
        </p:nvSpPr>
        <p:spPr>
          <a:xfrm>
            <a:off x="8567738" y="4732338"/>
            <a:ext cx="576262" cy="32385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buClrTx/>
              <a:defRPr/>
            </a:pPr>
            <a:fld id="{4C665FE9-9BAC-4209-9A4E-1EDDC23E6687}" type="slidenum">
              <a:rPr lang="ru-RU" kern="1200" smtClean="0">
                <a:solidFill>
                  <a:prstClr val="white"/>
                </a:solidFill>
              </a:rPr>
              <a:pPr defTabSz="685800">
                <a:buClrTx/>
                <a:defRPr/>
              </a:pPr>
              <a:t>8</a:t>
            </a:fld>
            <a:endParaRPr lang="ru-RU" kern="1200">
              <a:solidFill>
                <a:prstClr val="white"/>
              </a:solidFill>
            </a:endParaRPr>
          </a:p>
        </p:txBody>
      </p:sp>
      <p:sp>
        <p:nvSpPr>
          <p:cNvPr id="31" name="Прямоугольник: скругленные противолежащие углы 30">
            <a:extLst>
              <a:ext uri="{FF2B5EF4-FFF2-40B4-BE49-F238E27FC236}">
                <a16:creationId xmlns:a16="http://schemas.microsoft.com/office/drawing/2014/main" id="{59F67F75-CCF1-E52A-8420-EE3A039CB876}"/>
              </a:ext>
            </a:extLst>
          </p:cNvPr>
          <p:cNvSpPr/>
          <p:nvPr/>
        </p:nvSpPr>
        <p:spPr>
          <a:xfrm>
            <a:off x="8515675" y="4685414"/>
            <a:ext cx="549353" cy="283535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971A79-8DA9-71E3-BAA6-15E012AFA3EB}"/>
              </a:ext>
            </a:extLst>
          </p:cNvPr>
          <p:cNvSpPr txBox="1"/>
          <p:nvPr/>
        </p:nvSpPr>
        <p:spPr>
          <a:xfrm>
            <a:off x="8643096" y="4661172"/>
            <a:ext cx="461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6758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81" y="761202"/>
            <a:ext cx="7679045" cy="39485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25634" y="179892"/>
            <a:ext cx="5982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Действия владельца, в случае болезни животного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411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5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tan One - Poppins Light">
      <a:majorFont>
        <a:latin typeface="Titan One"/>
        <a:ea typeface="Arial Unicode MS"/>
        <a:cs typeface=""/>
      </a:majorFont>
      <a:minorFont>
        <a:latin typeface="Poppins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AB12E"/>
        </a:solidFill>
        <a:ln>
          <a:noFill/>
        </a:ln>
      </a:spPr>
      <a:bodyPr rtlCol="0" anchor="ctr"/>
      <a:lstStyle>
        <a:defPPr algn="ctr">
          <a:defRPr sz="2400" dirty="0" smtClean="0">
            <a:solidFill>
              <a:schemeClr val="tx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2">
              <a:lumMod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2702</TotalTime>
  <Words>1213</Words>
  <Application>Microsoft Office PowerPoint</Application>
  <PresentationFormat>Экран (16:9)</PresentationFormat>
  <Paragraphs>319</Paragraphs>
  <Slides>22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36" baseType="lpstr">
      <vt:lpstr>Hind Madurai</vt:lpstr>
      <vt:lpstr>Hind Medium</vt:lpstr>
      <vt:lpstr>STXihei</vt:lpstr>
      <vt:lpstr>Times New Roman</vt:lpstr>
      <vt:lpstr>Titan One</vt:lpstr>
      <vt:lpstr>Poppins Light</vt:lpstr>
      <vt:lpstr>Arial</vt:lpstr>
      <vt:lpstr>Microsoft JhengHei UI Light</vt:lpstr>
      <vt:lpstr>Roboto Condensed Light</vt:lpstr>
      <vt:lpstr>Segoe UI</vt:lpstr>
      <vt:lpstr>Calibri</vt:lpstr>
      <vt:lpstr>Lexend</vt:lpstr>
      <vt:lpstr>Arial Unicode MS</vt:lpstr>
      <vt:lpstr>15_PPTMON theme</vt:lpstr>
      <vt:lpstr>«Моя семья и другие животные.  Помощь животным и их владельцам»</vt:lpstr>
      <vt:lpstr>Актуальность идеи</vt:lpstr>
      <vt:lpstr>Решение проблемы</vt:lpstr>
      <vt:lpstr>         Решение проблемы (Выгоды для ЦА)</vt:lpstr>
      <vt:lpstr>Разработка решения</vt:lpstr>
      <vt:lpstr>Разработка решения</vt:lpstr>
      <vt:lpstr>Разработка решения</vt:lpstr>
      <vt:lpstr>Разработка решения</vt:lpstr>
      <vt:lpstr>Презентация PowerPoint</vt:lpstr>
      <vt:lpstr>Разработка решения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Анализ аналогов</vt:lpstr>
      <vt:lpstr>Примерные затраты на разработку</vt:lpstr>
      <vt:lpstr>Презентация PowerPoint</vt:lpstr>
      <vt:lpstr>Презентация PowerPoint</vt:lpstr>
      <vt:lpstr>План коммерциализации</vt:lpstr>
      <vt:lpstr>План реализации</vt:lpstr>
      <vt:lpstr>План реализации</vt:lpstr>
      <vt:lpstr>Команда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«Моя семья и другие животные»</dc:title>
  <dc:creator>Екатерина Эммерт</dc:creator>
  <cp:lastModifiedBy>Екатерина Эммерт</cp:lastModifiedBy>
  <cp:revision>137</cp:revision>
  <dcterms:modified xsi:type="dcterms:W3CDTF">2024-03-25T11:48:16Z</dcterms:modified>
</cp:coreProperties>
</file>